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4" r:id="rId3"/>
    <p:sldId id="265" r:id="rId4"/>
    <p:sldId id="256" r:id="rId5"/>
    <p:sldId id="263" r:id="rId6"/>
    <p:sldId id="258" r:id="rId7"/>
    <p:sldId id="259" r:id="rId8"/>
    <p:sldId id="262" r:id="rId9"/>
    <p:sldId id="26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016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1551B-1562-4F47-990D-DCE63701D1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999842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6DF4DA-B4C1-4DDE-B859-02D8A4D765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11146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28.03.2012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1.doc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панорама2"/>
          <p:cNvPicPr>
            <a:picLocks noChangeAspect="1" noChangeArrowheads="1"/>
          </p:cNvPicPr>
          <p:nvPr/>
        </p:nvPicPr>
        <p:blipFill>
          <a:blip r:embed="rId2" cstate="print">
            <a:lum bright="58000" contrast="-58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13647" y="2348880"/>
            <a:ext cx="790787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 вопросах стандартизации дорожных битумов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 перспективах использования ПБВ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260648"/>
            <a:ext cx="82752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ОАО</a:t>
            </a:r>
            <a:r>
              <a:rPr lang="ru-RU" sz="2000" dirty="0" smtClean="0"/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«Газпром нефть»                                                    ФДА «Росавтодор»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539552" y="764704"/>
            <a:ext cx="7762125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Межотраслевая </a:t>
            </a: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конференция-форум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«Битум и ПБВ: актуальные вопросы 2012»</a:t>
            </a:r>
            <a:endParaRPr lang="ru-RU" sz="3200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2051720" y="4293096"/>
            <a:ext cx="6936283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lnSpc>
                <a:spcPct val="90000"/>
              </a:lnSpc>
            </a:pPr>
            <a:r>
              <a:rPr lang="ru-RU" b="1" dirty="0">
                <a:latin typeface="Times New Roman" pitchFamily="18" charset="0"/>
              </a:rPr>
              <a:t>Профессор РГУ нефти и газа им. И.М. Губкина</a:t>
            </a:r>
            <a:r>
              <a:rPr lang="ru-RU" b="1" dirty="0" smtClean="0">
                <a:latin typeface="Times New Roman" pitchFamily="18" charset="0"/>
              </a:rPr>
              <a:t>,</a:t>
            </a:r>
          </a:p>
          <a:p>
            <a:pPr algn="r">
              <a:lnSpc>
                <a:spcPct val="90000"/>
              </a:lnSpc>
            </a:pPr>
            <a:r>
              <a:rPr lang="ru-RU" b="1" dirty="0" smtClean="0">
                <a:latin typeface="Times New Roman" pitchFamily="18" charset="0"/>
              </a:rPr>
              <a:t>научный руководитель битумной лаборатории, </a:t>
            </a:r>
          </a:p>
          <a:p>
            <a:pPr algn="r">
              <a:lnSpc>
                <a:spcPct val="90000"/>
              </a:lnSpc>
            </a:pPr>
            <a:r>
              <a:rPr lang="ru-RU" b="1" dirty="0" smtClean="0">
                <a:latin typeface="Times New Roman" pitchFamily="18" charset="0"/>
              </a:rPr>
              <a:t>действительный член Российской Академии инженерных наук, </a:t>
            </a:r>
          </a:p>
          <a:p>
            <a:pPr algn="r">
              <a:lnSpc>
                <a:spcPct val="90000"/>
              </a:lnSpc>
            </a:pPr>
            <a:r>
              <a:rPr lang="ru-RU" b="1" dirty="0" smtClean="0">
                <a:latin typeface="Times New Roman" pitchFamily="18" charset="0"/>
              </a:rPr>
              <a:t>доктор технических наук </a:t>
            </a:r>
            <a:r>
              <a:rPr lang="ru-RU" b="1" dirty="0" err="1" smtClean="0">
                <a:latin typeface="Times New Roman" pitchFamily="18" charset="0"/>
              </a:rPr>
              <a:t>Гуреев</a:t>
            </a:r>
            <a:r>
              <a:rPr lang="ru-RU" b="1" dirty="0" smtClean="0">
                <a:latin typeface="Times New Roman" pitchFamily="18" charset="0"/>
              </a:rPr>
              <a:t> А.А.</a:t>
            </a:r>
          </a:p>
          <a:p>
            <a:pPr algn="r">
              <a:lnSpc>
                <a:spcPct val="90000"/>
              </a:lnSpc>
            </a:pPr>
            <a:endParaRPr lang="ru-RU" b="1" dirty="0" smtClean="0">
              <a:latin typeface="Times New Roman" pitchFamily="18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3347864" y="6021288"/>
            <a:ext cx="2411412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Санкт-Петербург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ru-RU" dirty="0" smtClean="0">
                <a:latin typeface="Times New Roman" pitchFamily="18" charset="0"/>
              </a:rPr>
              <a:t>30 марта 2012г</a:t>
            </a:r>
            <a:r>
              <a:rPr lang="ru-RU" dirty="0">
                <a:latin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1294538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" y="-93"/>
          <a:ext cx="9143997" cy="6858092"/>
        </p:xfrm>
        <a:graphic>
          <a:graphicData uri="http://schemas.openxmlformats.org/drawingml/2006/table">
            <a:tbl>
              <a:tblPr/>
              <a:tblGrid>
                <a:gridCol w="1564960"/>
                <a:gridCol w="452678"/>
                <a:gridCol w="452678"/>
                <a:gridCol w="452678"/>
                <a:gridCol w="452678"/>
                <a:gridCol w="452148"/>
                <a:gridCol w="527681"/>
                <a:gridCol w="528214"/>
                <a:gridCol w="528214"/>
                <a:gridCol w="528214"/>
                <a:gridCol w="452148"/>
                <a:gridCol w="527681"/>
                <a:gridCol w="527681"/>
                <a:gridCol w="565448"/>
                <a:gridCol w="565448"/>
                <a:gridCol w="565448"/>
              </a:tblGrid>
              <a:tr h="623463">
                <a:tc row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900" b="1" dirty="0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ГОСТ 22245-90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 ФДА </a:t>
                      </a:r>
                      <a:r>
                        <a:rPr lang="en-US" sz="900" b="1">
                          <a:latin typeface="Times New Roman"/>
                          <a:ea typeface="Times New Roman"/>
                        </a:rPr>
                        <a:t>“</a:t>
                      </a:r>
                      <a:r>
                        <a:rPr lang="ru-RU" sz="900" b="1">
                          <a:latin typeface="Times New Roman"/>
                          <a:ea typeface="Times New Roman"/>
                        </a:rPr>
                        <a:t>Росавтодор</a:t>
                      </a:r>
                      <a:r>
                        <a:rPr lang="en-US" sz="900" b="1">
                          <a:latin typeface="Times New Roman"/>
                          <a:ea typeface="Times New Roman"/>
                        </a:rPr>
                        <a:t>”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СТО 05766600-001-2008 на “</a:t>
                      </a:r>
                      <a:r>
                        <a:rPr lang="ru-RU" sz="9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Новобит</a:t>
                      </a:r>
                      <a:r>
                        <a:rPr lang="ru-RU" sz="9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”</a:t>
                      </a:r>
                      <a:endParaRPr lang="ru-RU" sz="900" b="1" dirty="0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900" b="1" dirty="0">
                          <a:latin typeface="Times New Roman"/>
                          <a:ea typeface="Times New Roman"/>
                        </a:rPr>
                        <a:t>EN 12591</a:t>
                      </a:r>
                      <a:endParaRPr lang="ru-RU" sz="900" b="1" dirty="0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Проект ГОСТ Р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Проект ГОСТ Н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56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</a:rPr>
                        <a:t>БНД 60/90</a:t>
                      </a:r>
                      <a:endParaRPr lang="ru-RU" sz="900" b="1" dirty="0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</a:rPr>
                        <a:t>БНД</a:t>
                      </a:r>
                      <a:endParaRPr lang="ru-RU" sz="900" b="1" dirty="0">
                        <a:latin typeface="Times New Roman"/>
                        <a:ea typeface="Calibri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</a:rPr>
                        <a:t>90/130</a:t>
                      </a:r>
                      <a:endParaRPr lang="ru-RU" sz="900" b="1" dirty="0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БНД 60/90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БНД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90/130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БДД 60/90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БДД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90/130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900" b="1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50/70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70/100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100/150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БНД 50/70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БНД 70/90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БНД 90/130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БНД 50/70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БНД 70/100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БНД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100/130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128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</a:rPr>
                        <a:t>1.Глубина проникания иглы, 0,1 мм, не менее:</a:t>
                      </a:r>
                      <a:endParaRPr lang="ru-RU" sz="900" b="1" dirty="0">
                        <a:latin typeface="Times New Roman"/>
                        <a:ea typeface="Calibri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</a:rPr>
                        <a:t>при 25 °С</a:t>
                      </a:r>
                      <a:endParaRPr lang="ru-RU" sz="900" b="1" dirty="0">
                        <a:latin typeface="Times New Roman"/>
                        <a:ea typeface="Calibri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</a:rPr>
                        <a:t>при 0 °С</a:t>
                      </a:r>
                      <a:endParaRPr lang="ru-RU" sz="900" b="1" dirty="0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</a:rPr>
                        <a:t>61-90</a:t>
                      </a:r>
                      <a:endParaRPr lang="ru-RU" sz="900" b="1" dirty="0">
                        <a:latin typeface="Times New Roman"/>
                        <a:ea typeface="Calibri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</a:rPr>
                        <a:t>20</a:t>
                      </a:r>
                      <a:endParaRPr lang="ru-RU" sz="900" b="1" dirty="0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</a:rPr>
                        <a:t>91-130</a:t>
                      </a:r>
                      <a:endParaRPr lang="ru-RU" sz="900" b="1" dirty="0">
                        <a:latin typeface="Times New Roman"/>
                        <a:ea typeface="Calibri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</a:rPr>
                        <a:t>28</a:t>
                      </a:r>
                      <a:endParaRPr lang="ru-RU" sz="900" b="1" dirty="0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</a:rPr>
                        <a:t>61-90</a:t>
                      </a:r>
                      <a:endParaRPr lang="ru-RU" sz="900" b="1" dirty="0">
                        <a:latin typeface="Times New Roman"/>
                        <a:ea typeface="Calibri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</a:rPr>
                        <a:t>20</a:t>
                      </a:r>
                      <a:endParaRPr lang="ru-RU" sz="900" b="1" dirty="0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</a:rPr>
                        <a:t>91-130</a:t>
                      </a:r>
                      <a:endParaRPr lang="ru-RU" sz="900" b="1" dirty="0">
                        <a:latin typeface="Times New Roman"/>
                        <a:ea typeface="Calibri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</a:rPr>
                        <a:t>28</a:t>
                      </a:r>
                      <a:endParaRPr lang="ru-RU" sz="900" b="1" dirty="0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</a:rPr>
                        <a:t>61-90</a:t>
                      </a:r>
                      <a:endParaRPr lang="ru-RU" sz="900" b="1" dirty="0">
                        <a:latin typeface="Times New Roman"/>
                        <a:ea typeface="Calibri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</a:rPr>
                        <a:t>20</a:t>
                      </a:r>
                      <a:endParaRPr lang="ru-RU" sz="900" b="1" dirty="0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</a:rPr>
                        <a:t>91-130</a:t>
                      </a:r>
                      <a:endParaRPr lang="ru-RU" sz="900" b="1" dirty="0">
                        <a:latin typeface="Times New Roman"/>
                        <a:ea typeface="Calibri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</a:rPr>
                        <a:t>28</a:t>
                      </a:r>
                      <a:endParaRPr lang="ru-RU" sz="900" b="1" dirty="0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50-70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не норм.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70-100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не норм. 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100-150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не норм. 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50-70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15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71-90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22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91-130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28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50-70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13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70-100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20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100-130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28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3463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2. Температура размягчения по кольцу и шару, °С, не ниже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47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43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49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45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</a:rPr>
                        <a:t>48</a:t>
                      </a:r>
                      <a:endParaRPr lang="ru-RU" sz="900" b="1" dirty="0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</a:rPr>
                        <a:t>45</a:t>
                      </a:r>
                      <a:endParaRPr lang="ru-RU" sz="900" b="1" dirty="0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46-54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43-51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39-47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49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47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43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51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47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43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128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3. Растяжимость, см, не менее: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при 25 °С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при 0°С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</a:rPr>
                        <a:t>55</a:t>
                      </a:r>
                      <a:endParaRPr lang="ru-RU" sz="900" b="1" dirty="0">
                        <a:latin typeface="Times New Roman"/>
                        <a:ea typeface="Calibri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</a:rPr>
                        <a:t>3,5</a:t>
                      </a:r>
                      <a:endParaRPr lang="ru-RU" sz="900" b="1" dirty="0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</a:rPr>
                        <a:t>65</a:t>
                      </a:r>
                      <a:endParaRPr lang="ru-RU" sz="900" b="1" dirty="0">
                        <a:latin typeface="Times New Roman"/>
                        <a:ea typeface="Calibri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</a:rPr>
                        <a:t>4,0</a:t>
                      </a:r>
                      <a:endParaRPr lang="ru-RU" sz="900" b="1" dirty="0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55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3,5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65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4,0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80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4,0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90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4,0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</a:rPr>
                        <a:t>не норм.</a:t>
                      </a:r>
                      <a:endParaRPr lang="ru-RU" sz="900" b="1" dirty="0">
                        <a:latin typeface="Times New Roman"/>
                        <a:ea typeface="Calibri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</a:rPr>
                        <a:t>не норм.</a:t>
                      </a:r>
                      <a:endParaRPr lang="ru-RU" sz="900" b="1" dirty="0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</a:rPr>
                        <a:t>не норм.</a:t>
                      </a:r>
                      <a:endParaRPr lang="ru-RU" sz="900" b="1" dirty="0">
                        <a:latin typeface="Times New Roman"/>
                        <a:ea typeface="Calibri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</a:rPr>
                        <a:t>не норм.</a:t>
                      </a:r>
                      <a:endParaRPr lang="ru-RU" sz="900" b="1" dirty="0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не норм.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не норм.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49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3,0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58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3,5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65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4,0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47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-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57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3,5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65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4,0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642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4, Температура хрупкости, °С, не выше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-15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-17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-18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-20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-17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-19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-8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</a:rPr>
                        <a:t>-10</a:t>
                      </a:r>
                      <a:endParaRPr lang="ru-RU" sz="900" b="1" dirty="0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-12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-13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-15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-17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-13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-16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-17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642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5. Температура вспышки, °С, не ниже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230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230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230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230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230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230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230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</a:rPr>
                        <a:t>230</a:t>
                      </a:r>
                      <a:endParaRPr lang="ru-RU" sz="900" b="1" dirty="0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</a:rPr>
                        <a:t>230</a:t>
                      </a:r>
                      <a:endParaRPr lang="ru-RU" sz="900" b="1" dirty="0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230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230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230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230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230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230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3463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6. Изменение температуры размягчения после прогрева, °С, не более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9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9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</a:rPr>
                        <a:t>10</a:t>
                      </a:r>
                      <a:endParaRPr lang="ru-RU" sz="900" b="1" dirty="0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900" b="1" dirty="0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900" b="1" dirty="0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821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7. Индекс пенетрации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от -1 до +1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от -1 до +1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от -1 до +1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от – 1,5 до + 0,7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</a:rPr>
                        <a:t>от -1 до +1</a:t>
                      </a:r>
                      <a:endParaRPr lang="ru-RU" sz="900" b="1" dirty="0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от -1 до +1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70388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8. Сцепление с эталонным мрамором, по контрольному образцу №1, не ниже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Выдерживает по контрольному образцу №2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Выдерживает сцепление с эталонным песком и с применяемыми минеральными материалами по методу А ГОСТ 11508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Times New Roman"/>
                        </a:rPr>
                        <a:t>Выдерживает по контрольному образцу №2</a:t>
                      </a:r>
                      <a:endParaRPr lang="ru-RU" sz="900" b="1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</a:rPr>
                        <a:t>не норм.</a:t>
                      </a:r>
                      <a:endParaRPr lang="ru-RU" sz="900" b="1" dirty="0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</a:rPr>
                        <a:t>Выдерживает по контрольному образцу №2</a:t>
                      </a:r>
                      <a:endParaRPr lang="ru-RU" sz="900" b="1" dirty="0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</a:rPr>
                        <a:t>Выдерживает по контрольному образцу №2</a:t>
                      </a:r>
                      <a:endParaRPr lang="ru-RU" sz="900" b="1" dirty="0">
                        <a:latin typeface="Times New Roman"/>
                        <a:ea typeface="Calibri"/>
                      </a:endParaRPr>
                    </a:p>
                  </a:txBody>
                  <a:tcPr marL="35859" marR="35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8" name="Прямая соединительная линия 7"/>
          <p:cNvCxnSpPr/>
          <p:nvPr/>
        </p:nvCxnSpPr>
        <p:spPr>
          <a:xfrm>
            <a:off x="0" y="0"/>
            <a:ext cx="1547664" cy="1008000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11560" y="116632"/>
            <a:ext cx="947824" cy="3361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1200" dirty="0" smtClean="0">
                <a:latin typeface="Times New Roman"/>
                <a:ea typeface="Times New Roman"/>
              </a:rPr>
              <a:t>Требования</a:t>
            </a:r>
            <a:endParaRPr lang="ru-RU" sz="1200" dirty="0">
              <a:latin typeface="Times New Roman"/>
              <a:ea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-30857" y="466725"/>
            <a:ext cx="1024639" cy="5480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050" dirty="0" smtClean="0">
                <a:latin typeface="Times New Roman"/>
                <a:ea typeface="Times New Roman"/>
              </a:rPr>
              <a:t>Наименование</a:t>
            </a:r>
            <a:endParaRPr lang="ru-RU" sz="1050" dirty="0" smtClean="0">
              <a:latin typeface="Times New Roman"/>
              <a:ea typeface="Calibri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050" dirty="0" smtClean="0">
                <a:latin typeface="Times New Roman"/>
                <a:ea typeface="Times New Roman"/>
              </a:rPr>
              <a:t>показателя</a:t>
            </a:r>
            <a:endParaRPr lang="ru-RU" sz="1050" dirty="0">
              <a:latin typeface="Times New Roman"/>
              <a:ea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5"/>
          <a:ext cx="9144000" cy="6889855"/>
        </p:xfrm>
        <a:graphic>
          <a:graphicData uri="http://schemas.openxmlformats.org/drawingml/2006/table">
            <a:tbl>
              <a:tblPr/>
              <a:tblGrid>
                <a:gridCol w="1591341"/>
                <a:gridCol w="460309"/>
                <a:gridCol w="382961"/>
                <a:gridCol w="460309"/>
                <a:gridCol w="383502"/>
                <a:gridCol w="459769"/>
                <a:gridCol w="536579"/>
                <a:gridCol w="537119"/>
                <a:gridCol w="537119"/>
                <a:gridCol w="537119"/>
                <a:gridCol w="459769"/>
                <a:gridCol w="536579"/>
                <a:gridCol w="536579"/>
                <a:gridCol w="574982"/>
                <a:gridCol w="574982"/>
                <a:gridCol w="574982"/>
              </a:tblGrid>
              <a:tr h="752716">
                <a:tc row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9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ГОСТ 22245-90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ФДА </a:t>
                      </a:r>
                      <a:r>
                        <a:rPr lang="en-US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“</a:t>
                      </a: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Росавтодор</a:t>
                      </a:r>
                      <a:r>
                        <a:rPr lang="en-US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”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СТО 05766600-001-2008 на “Новобит”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en-US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EN 12591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Проект ГОСТ Р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Проект ГОСТ Н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527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БНД 60/90</a:t>
                      </a:r>
                      <a:endParaRPr lang="ru-RU" sz="9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БНД</a:t>
                      </a:r>
                      <a:endParaRPr lang="ru-RU" sz="9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90/130</a:t>
                      </a:r>
                      <a:endParaRPr lang="ru-RU" sz="9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БНД 60/90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БНД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90/130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БДД 60/90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БДД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90/130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9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50/70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70/100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100/150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БНД 50/70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БНД 70/90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БНД 90/130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БНД 50/70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БНД 70/100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БНД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100/130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271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9. Массовая доля водорастворимых соединений, %, не более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норм.</a:t>
                      </a:r>
                      <a:endParaRPr lang="ru-RU" sz="9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норм.</a:t>
                      </a:r>
                      <a:endParaRPr lang="ru-RU" sz="9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норм.</a:t>
                      </a:r>
                      <a:endParaRPr lang="ru-RU" sz="9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норм.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0,3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0,3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0,3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норм.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1811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10. Динамическая вязкость при 60 °С, Па*с, не менее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норм.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норм.</a:t>
                      </a:r>
                      <a:endParaRPr lang="ru-RU" sz="9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норм.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145</a:t>
                      </a:r>
                      <a:endParaRPr lang="ru-RU" sz="9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90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55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норм.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145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90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60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1811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11.Растворимость, %, не менее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норм.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норм.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норм.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99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99</a:t>
                      </a:r>
                      <a:endParaRPr lang="ru-RU" sz="9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99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99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99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99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норм.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1811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12.Потеря массы образца после прогрева, %, не более: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норм.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норм. 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норм.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0,5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0,8</a:t>
                      </a:r>
                      <a:endParaRPr lang="ru-RU" sz="9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0,8</a:t>
                      </a:r>
                      <a:endParaRPr lang="ru-RU" sz="9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норм.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0,5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0,8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08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1811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13.Температура хрупкости после прогрева, °С, не выше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норм.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норм.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норм.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-8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-10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-12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норм.</a:t>
                      </a:r>
                      <a:endParaRPr lang="ru-RU" sz="9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-8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-11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-12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4527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14. Остаточная глубина проникания иглы, при  25°С, после прогрева, в % от значения до прогрева, не менее: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норм.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норм.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норм.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50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46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43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норм.</a:t>
                      </a:r>
                      <a:endParaRPr lang="ru-RU" sz="9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53</a:t>
                      </a:r>
                      <a:endParaRPr lang="ru-RU" sz="9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50</a:t>
                      </a:r>
                      <a:endParaRPr lang="ru-RU" sz="9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45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5363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15.  Кинематическая вязкость при 135 °С, мм2/с, не менее: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норм.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норм.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норм.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295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230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175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норм.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295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230</a:t>
                      </a:r>
                      <a:endParaRPr lang="ru-RU" sz="9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200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2716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16. Содержание парафина 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DIN</a:t>
                      </a: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-метод, % не более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AFNOR</a:t>
                      </a: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-метод, % не более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норм.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норм.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норм.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2,2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4,5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2,2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4,5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2,2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4,5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норм.</a:t>
                      </a:r>
                      <a:endParaRPr lang="ru-RU" sz="9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норм.</a:t>
                      </a:r>
                      <a:endParaRPr lang="ru-RU" sz="9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174" marR="4117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17451" y="141015"/>
            <a:ext cx="949298" cy="3158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11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Требования</a:t>
            </a:r>
            <a:endParaRPr lang="ru-RU" sz="1100" b="1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64443" y="819150"/>
            <a:ext cx="1130438" cy="8771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1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Наименование</a:t>
            </a:r>
            <a:endParaRPr lang="ru-RU" sz="1100" b="1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1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показателя</a:t>
            </a:r>
            <a:endParaRPr lang="ru-RU" sz="1100" b="1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0" y="0"/>
            <a:ext cx="1584000" cy="1512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771800" y="188640"/>
            <a:ext cx="3888432" cy="57606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Автомобильные дороги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европейского уровня качества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24128" y="908720"/>
            <a:ext cx="2304256" cy="792088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Качество асфальтобетонных смесей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267744" y="3068960"/>
            <a:ext cx="4536503" cy="57606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Высококачественные битумные материалы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283968" y="4005064"/>
            <a:ext cx="1157599" cy="57606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ПБВ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827584" y="4005064"/>
            <a:ext cx="1555134" cy="57606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Битумы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092280" y="4005064"/>
            <a:ext cx="1555134" cy="57606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Эмульсии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907704" y="4725144"/>
            <a:ext cx="5328591" cy="64807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Централизация средств и научного потенциала для разработки российской инновационной продукции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635896" y="5373216"/>
            <a:ext cx="2030675" cy="108012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Сертификация битумных производств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179512" y="908720"/>
            <a:ext cx="3888432" cy="129614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Соблюдение технологий проектирования, строительства, эксплуатации и организация контроля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7357412" y="1989438"/>
            <a:ext cx="1728192" cy="863498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Соблюдение технологий приготовления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4499992" y="2060848"/>
            <a:ext cx="1944216" cy="86409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Качество компонентов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(в т.ч. битумных)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940152" y="5373216"/>
            <a:ext cx="3053603" cy="1152128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Легитимизация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прямых маркетинговых связей производитель - потребитель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Стрелка углом 43"/>
          <p:cNvSpPr/>
          <p:nvPr/>
        </p:nvSpPr>
        <p:spPr>
          <a:xfrm rot="5400000">
            <a:off x="6696236" y="368660"/>
            <a:ext cx="504056" cy="432048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87500"/>
            </a:avLst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7" name="Стрелка углом 46"/>
          <p:cNvSpPr/>
          <p:nvPr/>
        </p:nvSpPr>
        <p:spPr>
          <a:xfrm rot="5400000" flipV="1">
            <a:off x="5040052" y="1376772"/>
            <a:ext cx="720080" cy="504056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87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8" name="Стрелка углом 47"/>
          <p:cNvSpPr/>
          <p:nvPr/>
        </p:nvSpPr>
        <p:spPr>
          <a:xfrm rot="5400000" flipV="1">
            <a:off x="2195736" y="332656"/>
            <a:ext cx="504056" cy="504056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75000"/>
            </a:avLst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1" name="Стрелка углом 50"/>
          <p:cNvSpPr/>
          <p:nvPr/>
        </p:nvSpPr>
        <p:spPr>
          <a:xfrm rot="5400000" flipV="1">
            <a:off x="3862333" y="2452408"/>
            <a:ext cx="649826" cy="478086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87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2" name="Стрелка углом 51"/>
          <p:cNvSpPr/>
          <p:nvPr/>
        </p:nvSpPr>
        <p:spPr>
          <a:xfrm rot="5400000">
            <a:off x="7992380" y="1376772"/>
            <a:ext cx="648072" cy="432048"/>
          </a:xfrm>
          <a:prstGeom prst="bentArrow">
            <a:avLst>
              <a:gd name="adj1" fmla="val 25000"/>
              <a:gd name="adj2" fmla="val 20710"/>
              <a:gd name="adj3" fmla="val 25000"/>
              <a:gd name="adj4" fmla="val 87500"/>
            </a:avLst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3" name="Стрелка влево 52"/>
          <p:cNvSpPr/>
          <p:nvPr/>
        </p:nvSpPr>
        <p:spPr>
          <a:xfrm rot="19514334">
            <a:off x="1773241" y="3690370"/>
            <a:ext cx="468000" cy="180000"/>
          </a:xfrm>
          <a:prstGeom prst="leftArrow">
            <a:avLst>
              <a:gd name="adj1" fmla="val 50000"/>
              <a:gd name="adj2" fmla="val 952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трелка влево 53"/>
          <p:cNvSpPr/>
          <p:nvPr/>
        </p:nvSpPr>
        <p:spPr>
          <a:xfrm rot="12974178">
            <a:off x="6812189" y="3693929"/>
            <a:ext cx="468000" cy="180000"/>
          </a:xfrm>
          <a:prstGeom prst="leftArrow">
            <a:avLst>
              <a:gd name="adj1" fmla="val 50000"/>
              <a:gd name="adj2" fmla="val 952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Стрелка вправо 54"/>
          <p:cNvSpPr/>
          <p:nvPr/>
        </p:nvSpPr>
        <p:spPr>
          <a:xfrm rot="27000000">
            <a:off x="4698016" y="3708000"/>
            <a:ext cx="252000" cy="216000"/>
          </a:xfrm>
          <a:prstGeom prst="rightArrow">
            <a:avLst>
              <a:gd name="adj1" fmla="val 50000"/>
              <a:gd name="adj2" fmla="val 5380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Стрелка вправо 55"/>
          <p:cNvSpPr/>
          <p:nvPr/>
        </p:nvSpPr>
        <p:spPr>
          <a:xfrm rot="9172077">
            <a:off x="2664292" y="4824262"/>
            <a:ext cx="1415241" cy="185808"/>
          </a:xfrm>
          <a:prstGeom prst="rightArrow">
            <a:avLst>
              <a:gd name="adj1" fmla="val 50000"/>
              <a:gd name="adj2" fmla="val 1175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Стрелка вправо 56"/>
          <p:cNvSpPr/>
          <p:nvPr/>
        </p:nvSpPr>
        <p:spPr>
          <a:xfrm rot="5400000">
            <a:off x="4536036" y="4833116"/>
            <a:ext cx="539960" cy="180000"/>
          </a:xfrm>
          <a:prstGeom prst="rightArrow">
            <a:avLst>
              <a:gd name="adj1" fmla="val 50000"/>
              <a:gd name="adj2" fmla="val 1175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Стрелка вправо 57"/>
          <p:cNvSpPr/>
          <p:nvPr/>
        </p:nvSpPr>
        <p:spPr>
          <a:xfrm rot="1937573">
            <a:off x="5619464" y="4774077"/>
            <a:ext cx="1044000" cy="180000"/>
          </a:xfrm>
          <a:prstGeom prst="rightArrow">
            <a:avLst>
              <a:gd name="adj1" fmla="val 50000"/>
              <a:gd name="adj2" fmla="val 1175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79512" y="5589240"/>
            <a:ext cx="3168352" cy="93610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Использование более дешёвых и эффективных полимерных модификаторов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491880" y="5589240"/>
            <a:ext cx="2736304" cy="112078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Инновационное использование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пром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отходов: резиновой крошки и серы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372200" y="5589240"/>
            <a:ext cx="2592288" cy="1059048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Совершенствование методик оценки показателей качества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Стрелка углом 60"/>
          <p:cNvSpPr/>
          <p:nvPr/>
        </p:nvSpPr>
        <p:spPr>
          <a:xfrm rot="5400000">
            <a:off x="7320531" y="5044756"/>
            <a:ext cx="504056" cy="432048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7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2" name="Стрелка углом 61"/>
          <p:cNvSpPr/>
          <p:nvPr/>
        </p:nvSpPr>
        <p:spPr>
          <a:xfrm rot="5400000" flipV="1">
            <a:off x="1306119" y="5040331"/>
            <a:ext cx="504056" cy="432048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7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3" name="Стрелка вниз 62"/>
          <p:cNvSpPr/>
          <p:nvPr/>
        </p:nvSpPr>
        <p:spPr>
          <a:xfrm>
            <a:off x="4680000" y="5418000"/>
            <a:ext cx="216000" cy="129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Стрелка углом 65"/>
          <p:cNvSpPr/>
          <p:nvPr/>
        </p:nvSpPr>
        <p:spPr>
          <a:xfrm rot="10800000">
            <a:off x="3923928" y="3717032"/>
            <a:ext cx="432048" cy="648072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7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8" name="Стрелка углом 67"/>
          <p:cNvSpPr/>
          <p:nvPr/>
        </p:nvSpPr>
        <p:spPr>
          <a:xfrm rot="10800000" flipH="1">
            <a:off x="4427984" y="3717032"/>
            <a:ext cx="432048" cy="648072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7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9" name="Стрелка углом 68"/>
          <p:cNvSpPr/>
          <p:nvPr/>
        </p:nvSpPr>
        <p:spPr>
          <a:xfrm>
            <a:off x="2195736" y="4221088"/>
            <a:ext cx="432048" cy="432048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7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0" name="Стрелка углом 69"/>
          <p:cNvSpPr/>
          <p:nvPr/>
        </p:nvSpPr>
        <p:spPr>
          <a:xfrm flipH="1">
            <a:off x="6588224" y="4221088"/>
            <a:ext cx="432048" cy="432048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7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67544" y="5373216"/>
            <a:ext cx="2952327" cy="1152128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Разработка новых технологий производства и рецептур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брендовых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марок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1782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7.40741E-7 L 0.3559 -7.40741E-7 " pathEditMode="relative" rAng="0" ptsTypes="AA">
                                      <p:cBhvr>
                                        <p:cTn id="10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000"/>
                            </p:stCondLst>
                            <p:childTnLst>
                              <p:par>
                                <p:cTn id="105" presetID="2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4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5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4" presetClass="exit" presetSubtype="16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4" presetClass="exit" presetSubtype="16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6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53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53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35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7.40741E-7 L -0.23455 -7.40741E-7 " pathEditMode="relative" rAng="0" ptsTypes="AA">
                                      <p:cBhvr>
                                        <p:cTn id="18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" y="0"/>
                                    </p:animMotion>
                                  </p:childTnLst>
                                </p:cTn>
                              </p:par>
                              <p:par>
                                <p:cTn id="184" presetID="35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5 -7.40741E-7 L -0.17379 -7.40741E-7 " pathEditMode="relative" rAng="0" ptsTypes="AA">
                                      <p:cBhvr>
                                        <p:cTn id="18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6" fill="hold">
                      <p:stCondLst>
                        <p:cond delay="indefinite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8" fill="hold">
                      <p:stCondLst>
                        <p:cond delay="indefinite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8" grpId="1" animBg="1"/>
      <p:bldP spid="8" grpId="2" animBg="1"/>
      <p:bldP spid="8" grpId="3" animBg="1"/>
      <p:bldP spid="10" grpId="0" animBg="1"/>
      <p:bldP spid="10" grpId="1" animBg="1"/>
      <p:bldP spid="10" grpId="2" animBg="1"/>
      <p:bldP spid="11" grpId="0" animBg="1"/>
      <p:bldP spid="11" grpId="1" animBg="1"/>
      <p:bldP spid="11" grpId="2" animBg="1"/>
      <p:bldP spid="11" grpId="3" animBg="1"/>
      <p:bldP spid="16" grpId="0" animBg="1"/>
      <p:bldP spid="14" grpId="0" animBg="1"/>
      <p:bldP spid="14" grpId="1" animBg="1"/>
      <p:bldP spid="34" grpId="0" animBg="1"/>
      <p:bldP spid="41" grpId="0" animBg="1"/>
      <p:bldP spid="43" grpId="0" animBg="1"/>
      <p:bldP spid="15" grpId="0" animBg="1"/>
      <p:bldP spid="15" grpId="1" animBg="1"/>
      <p:bldP spid="44" grpId="0" animBg="1"/>
      <p:bldP spid="47" grpId="0" animBg="1"/>
      <p:bldP spid="48" grpId="0" animBg="1"/>
      <p:bldP spid="51" grpId="0" animBg="1"/>
      <p:bldP spid="52" grpId="0" animBg="1"/>
      <p:bldP spid="53" grpId="0" animBg="1"/>
      <p:bldP spid="53" grpId="1" animBg="1"/>
      <p:bldP spid="54" grpId="0" animBg="1"/>
      <p:bldP spid="54" grpId="1" animBg="1"/>
      <p:bldP spid="55" grpId="0" animBg="1"/>
      <p:bldP spid="55" grpId="1" animBg="1"/>
      <p:bldP spid="55" grpId="2" animBg="1"/>
      <p:bldP spid="55" grpId="3" animBg="1"/>
      <p:bldP spid="56" grpId="0" animBg="1"/>
      <p:bldP spid="56" grpId="1" animBg="1"/>
      <p:bldP spid="57" grpId="0" animBg="1"/>
      <p:bldP spid="57" grpId="1" animBg="1"/>
      <p:bldP spid="58" grpId="0" animBg="1"/>
      <p:bldP spid="58" grpId="1" animBg="1"/>
      <p:bldP spid="19" grpId="0" animBg="1"/>
      <p:bldP spid="20" grpId="0" animBg="1"/>
      <p:bldP spid="21" grpId="0" animBg="1"/>
      <p:bldP spid="61" grpId="0" animBg="1"/>
      <p:bldP spid="62" grpId="0" animBg="1"/>
      <p:bldP spid="63" grpId="0" animBg="1"/>
      <p:bldP spid="66" grpId="0" animBg="1"/>
      <p:bldP spid="69" grpId="0" animBg="1"/>
      <p:bldP spid="70" grpId="0" animBg="1"/>
      <p:bldP spid="12" grpId="0" animBg="1"/>
      <p:bldP spid="12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M:\IMG_07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98488" y="1988840"/>
            <a:ext cx="8531503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ChangeArrowheads="1"/>
          </p:cNvSpPr>
          <p:nvPr/>
        </p:nvSpPr>
        <p:spPr bwMode="auto">
          <a:xfrm>
            <a:off x="395288" y="1627188"/>
            <a:ext cx="2663825" cy="719137"/>
          </a:xfrm>
          <a:prstGeom prst="rect">
            <a:avLst/>
          </a:prstGeom>
          <a:solidFill>
            <a:srgbClr val="9966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0" anchor="ctr" anchorCtr="1"/>
          <a:lstStyle/>
          <a:p>
            <a:pPr algn="ctr">
              <a:defRPr/>
            </a:pPr>
            <a:r>
              <a:rPr lang="ru-RU" sz="140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Обеспечение качественного проектирования и строительства</a:t>
            </a:r>
          </a:p>
        </p:txBody>
      </p:sp>
      <p:sp>
        <p:nvSpPr>
          <p:cNvPr id="145411" name="Rectangle 3"/>
          <p:cNvSpPr>
            <a:spLocks noChangeArrowheads="1"/>
          </p:cNvSpPr>
          <p:nvPr/>
        </p:nvSpPr>
        <p:spPr bwMode="auto">
          <a:xfrm>
            <a:off x="3203575" y="620713"/>
            <a:ext cx="2808288" cy="719137"/>
          </a:xfrm>
          <a:prstGeom prst="rect">
            <a:avLst/>
          </a:prstGeom>
          <a:solidFill>
            <a:srgbClr val="9966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40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Современные методы эксплуатации и сохранности автомобильных дорог</a:t>
            </a:r>
          </a:p>
        </p:txBody>
      </p:sp>
      <p:sp>
        <p:nvSpPr>
          <p:cNvPr id="145412" name="Rectangle 4"/>
          <p:cNvSpPr>
            <a:spLocks noChangeArrowheads="1"/>
          </p:cNvSpPr>
          <p:nvPr/>
        </p:nvSpPr>
        <p:spPr bwMode="auto">
          <a:xfrm>
            <a:off x="6156325" y="1628775"/>
            <a:ext cx="2592388" cy="719138"/>
          </a:xfrm>
          <a:prstGeom prst="rect">
            <a:avLst/>
          </a:prstGeom>
          <a:solidFill>
            <a:srgbClr val="9966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40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Использование современных дорожно-строительных материалов</a:t>
            </a:r>
          </a:p>
        </p:txBody>
      </p:sp>
      <p:sp>
        <p:nvSpPr>
          <p:cNvPr id="12293" name="Oval 5"/>
          <p:cNvSpPr>
            <a:spLocks noChangeArrowheads="1"/>
          </p:cNvSpPr>
          <p:nvPr/>
        </p:nvSpPr>
        <p:spPr bwMode="auto">
          <a:xfrm>
            <a:off x="3454400" y="1843088"/>
            <a:ext cx="2305050" cy="2305050"/>
          </a:xfrm>
          <a:prstGeom prst="ellipse">
            <a:avLst/>
          </a:pr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>
                <a:solidFill>
                  <a:srgbClr val="FFFF99"/>
                </a:solidFill>
                <a:latin typeface="Times New Roman" pitchFamily="18" charset="0"/>
              </a:rPr>
              <a:t>Российские дороги европейского уровня качества</a:t>
            </a:r>
          </a:p>
        </p:txBody>
      </p:sp>
      <p:sp>
        <p:nvSpPr>
          <p:cNvPr id="145414" name="Rectangle 6"/>
          <p:cNvSpPr>
            <a:spLocks noChangeArrowheads="1"/>
          </p:cNvSpPr>
          <p:nvPr/>
        </p:nvSpPr>
        <p:spPr bwMode="auto">
          <a:xfrm>
            <a:off x="395288" y="3860800"/>
            <a:ext cx="2592387" cy="790575"/>
          </a:xfrm>
          <a:prstGeom prst="rect">
            <a:avLst/>
          </a:prstGeom>
          <a:solidFill>
            <a:srgbClr val="9966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40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Подбор и рациональное использование минеральных материалов</a:t>
            </a:r>
          </a:p>
        </p:txBody>
      </p:sp>
      <p:sp>
        <p:nvSpPr>
          <p:cNvPr id="145415" name="Rectangle 7"/>
          <p:cNvSpPr>
            <a:spLocks noChangeArrowheads="1"/>
          </p:cNvSpPr>
          <p:nvPr/>
        </p:nvSpPr>
        <p:spPr bwMode="auto">
          <a:xfrm>
            <a:off x="6227763" y="3789363"/>
            <a:ext cx="2592387" cy="790575"/>
          </a:xfrm>
          <a:prstGeom prst="rect">
            <a:avLst/>
          </a:prstGeom>
          <a:solidFill>
            <a:srgbClr val="9966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40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Использование современных вяжущих дорожных материалов</a:t>
            </a:r>
          </a:p>
        </p:txBody>
      </p:sp>
      <p:sp>
        <p:nvSpPr>
          <p:cNvPr id="145416" name="Rectangle 8"/>
          <p:cNvSpPr>
            <a:spLocks noChangeArrowheads="1"/>
          </p:cNvSpPr>
          <p:nvPr/>
        </p:nvSpPr>
        <p:spPr bwMode="auto">
          <a:xfrm>
            <a:off x="395288" y="5300663"/>
            <a:ext cx="2592387" cy="719137"/>
          </a:xfrm>
          <a:prstGeom prst="rect">
            <a:avLst/>
          </a:prstGeom>
          <a:solidFill>
            <a:srgbClr val="9966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0" anchor="ctr" anchorCtr="1"/>
          <a:lstStyle/>
          <a:p>
            <a:pPr algn="ctr">
              <a:defRPr/>
            </a:pPr>
            <a:r>
              <a:rPr lang="ru-RU" sz="140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Дорожные битумы</a:t>
            </a:r>
          </a:p>
        </p:txBody>
      </p:sp>
      <p:sp>
        <p:nvSpPr>
          <p:cNvPr id="145417" name="Rectangle 9"/>
          <p:cNvSpPr>
            <a:spLocks noChangeArrowheads="1"/>
          </p:cNvSpPr>
          <p:nvPr/>
        </p:nvSpPr>
        <p:spPr bwMode="auto">
          <a:xfrm>
            <a:off x="3132138" y="5302250"/>
            <a:ext cx="2808287" cy="719138"/>
          </a:xfrm>
          <a:prstGeom prst="rect">
            <a:avLst/>
          </a:prstGeom>
          <a:solidFill>
            <a:srgbClr val="9966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40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ПБВ</a:t>
            </a:r>
          </a:p>
        </p:txBody>
      </p:sp>
      <p:sp>
        <p:nvSpPr>
          <p:cNvPr id="145418" name="Rectangle 10"/>
          <p:cNvSpPr>
            <a:spLocks noChangeArrowheads="1"/>
          </p:cNvSpPr>
          <p:nvPr/>
        </p:nvSpPr>
        <p:spPr bwMode="auto">
          <a:xfrm>
            <a:off x="6156325" y="5302250"/>
            <a:ext cx="2663825" cy="719138"/>
          </a:xfrm>
          <a:prstGeom prst="rect">
            <a:avLst/>
          </a:prstGeom>
          <a:solidFill>
            <a:srgbClr val="9966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40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Битумные эмульсии</a:t>
            </a:r>
          </a:p>
        </p:txBody>
      </p:sp>
      <p:sp>
        <p:nvSpPr>
          <p:cNvPr id="12299" name="Line 11"/>
          <p:cNvSpPr>
            <a:spLocks noChangeShapeType="1"/>
          </p:cNvSpPr>
          <p:nvPr/>
        </p:nvSpPr>
        <p:spPr bwMode="auto">
          <a:xfrm>
            <a:off x="3059113" y="2058988"/>
            <a:ext cx="504825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0" name="Line 12"/>
          <p:cNvSpPr>
            <a:spLocks noChangeShapeType="1"/>
          </p:cNvSpPr>
          <p:nvPr/>
        </p:nvSpPr>
        <p:spPr bwMode="auto">
          <a:xfrm flipH="1">
            <a:off x="5651500" y="2058988"/>
            <a:ext cx="504825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1" name="Line 13"/>
          <p:cNvSpPr>
            <a:spLocks noChangeShapeType="1"/>
          </p:cNvSpPr>
          <p:nvPr/>
        </p:nvSpPr>
        <p:spPr bwMode="auto">
          <a:xfrm>
            <a:off x="4608513" y="1339850"/>
            <a:ext cx="0" cy="503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2" name="Line 14"/>
          <p:cNvSpPr>
            <a:spLocks noChangeShapeType="1"/>
          </p:cNvSpPr>
          <p:nvPr/>
        </p:nvSpPr>
        <p:spPr bwMode="auto">
          <a:xfrm>
            <a:off x="7451725" y="2347913"/>
            <a:ext cx="0" cy="1441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3" name="Line 15"/>
          <p:cNvSpPr>
            <a:spLocks noChangeShapeType="1"/>
          </p:cNvSpPr>
          <p:nvPr/>
        </p:nvSpPr>
        <p:spPr bwMode="auto">
          <a:xfrm flipH="1">
            <a:off x="2987675" y="4364038"/>
            <a:ext cx="29527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4" name="Line 16"/>
          <p:cNvSpPr>
            <a:spLocks noChangeShapeType="1"/>
          </p:cNvSpPr>
          <p:nvPr/>
        </p:nvSpPr>
        <p:spPr bwMode="auto">
          <a:xfrm>
            <a:off x="1547813" y="5084763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5" name="Line 17"/>
          <p:cNvSpPr>
            <a:spLocks noChangeShapeType="1"/>
          </p:cNvSpPr>
          <p:nvPr/>
        </p:nvSpPr>
        <p:spPr bwMode="auto">
          <a:xfrm>
            <a:off x="4572000" y="5084763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6" name="Line 18"/>
          <p:cNvSpPr>
            <a:spLocks noChangeShapeType="1"/>
          </p:cNvSpPr>
          <p:nvPr/>
        </p:nvSpPr>
        <p:spPr bwMode="auto">
          <a:xfrm>
            <a:off x="7451725" y="4579938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7" name="Line 19"/>
          <p:cNvSpPr>
            <a:spLocks noChangeShapeType="1"/>
          </p:cNvSpPr>
          <p:nvPr/>
        </p:nvSpPr>
        <p:spPr bwMode="auto">
          <a:xfrm>
            <a:off x="1547813" y="5084763"/>
            <a:ext cx="59039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8" name="Line 20"/>
          <p:cNvSpPr>
            <a:spLocks noChangeShapeType="1"/>
          </p:cNvSpPr>
          <p:nvPr/>
        </p:nvSpPr>
        <p:spPr bwMode="auto">
          <a:xfrm flipV="1">
            <a:off x="5940425" y="3500438"/>
            <a:ext cx="0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9" name="Line 21"/>
          <p:cNvSpPr>
            <a:spLocks noChangeShapeType="1"/>
          </p:cNvSpPr>
          <p:nvPr/>
        </p:nvSpPr>
        <p:spPr bwMode="auto">
          <a:xfrm>
            <a:off x="5940425" y="3500438"/>
            <a:ext cx="1511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2310" name="Picture 5" descr="C:\Documents and Settings\Administrator\My Documents\My Pictures\ACFC8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-19050"/>
            <a:ext cx="684212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742168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2339975" y="765175"/>
            <a:ext cx="4319588" cy="1077913"/>
          </a:xfrm>
          <a:prstGeom prst="rect">
            <a:avLst/>
          </a:prstGeom>
          <a:solidFill>
            <a:srgbClr val="9966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Некондиционный битум </a:t>
            </a:r>
            <a:r>
              <a:rPr lang="en-US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</a:t>
            </a:r>
            <a:r>
              <a:rPr lang="ru-RU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 статистике – до 25-28%) в составе асфальтобетонной смеси.</a:t>
            </a: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1258888" y="2852738"/>
            <a:ext cx="3025775" cy="1366837"/>
          </a:xfrm>
          <a:prstGeom prst="rect">
            <a:avLst/>
          </a:prstGeom>
          <a:solidFill>
            <a:srgbClr val="9966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Несоблюдение технологии транспортирования, перевалки и хранения</a:t>
            </a: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4859338" y="2852738"/>
            <a:ext cx="3025775" cy="1366837"/>
          </a:xfrm>
          <a:prstGeom prst="rect">
            <a:avLst/>
          </a:prstGeom>
          <a:solidFill>
            <a:srgbClr val="9966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Использование устаревших технологий производства</a:t>
            </a:r>
          </a:p>
        </p:txBody>
      </p:sp>
      <p:sp>
        <p:nvSpPr>
          <p:cNvPr id="13317" name="Line 5"/>
          <p:cNvSpPr>
            <a:spLocks noChangeShapeType="1"/>
          </p:cNvSpPr>
          <p:nvPr/>
        </p:nvSpPr>
        <p:spPr bwMode="auto">
          <a:xfrm flipH="1">
            <a:off x="2916238" y="1843088"/>
            <a:ext cx="1295400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2627313" y="2132013"/>
            <a:ext cx="10080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600" b="1"/>
              <a:t>70-75%</a:t>
            </a:r>
          </a:p>
        </p:txBody>
      </p:sp>
      <p:sp>
        <p:nvSpPr>
          <p:cNvPr id="13319" name="Line 7"/>
          <p:cNvSpPr>
            <a:spLocks noChangeShapeType="1"/>
          </p:cNvSpPr>
          <p:nvPr/>
        </p:nvSpPr>
        <p:spPr bwMode="auto">
          <a:xfrm>
            <a:off x="4787900" y="1843088"/>
            <a:ext cx="1223963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5508625" y="2132013"/>
            <a:ext cx="10080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600" b="1"/>
              <a:t>25-30%</a:t>
            </a:r>
          </a:p>
        </p:txBody>
      </p:sp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459788" cy="692150"/>
          </a:xfrm>
          <a:solidFill>
            <a:srgbClr val="996633"/>
          </a:solidFill>
        </p:spPr>
        <p:txBody>
          <a:bodyPr anchorCtr="0"/>
          <a:lstStyle/>
          <a:p>
            <a:pPr eaLnBrk="1" hangingPunct="1">
              <a:defRPr/>
            </a:pPr>
            <a:r>
              <a:rPr lang="ru-RU" sz="2400" smtClean="0">
                <a:solidFill>
                  <a:srgbClr val="FFFF99"/>
                </a:solidFill>
              </a:rPr>
              <a:t>Некондиционный битум</a:t>
            </a:r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5013325"/>
            <a:ext cx="8497888" cy="1844675"/>
          </a:xfrm>
        </p:spPr>
        <p:txBody>
          <a:bodyPr/>
          <a:lstStyle/>
          <a:p>
            <a:pPr marL="381000" indent="-3810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ru-RU" sz="1600" smtClean="0"/>
              <a:t>Повышение степени парафинистости перерабатываемых нефтей.</a:t>
            </a:r>
          </a:p>
          <a:p>
            <a:pPr marL="381000" indent="-3810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ru-RU" sz="1600" smtClean="0"/>
              <a:t>Использование устаревших технологий.</a:t>
            </a:r>
            <a:endParaRPr lang="en-US" sz="1600" smtClean="0"/>
          </a:p>
          <a:p>
            <a:pPr marL="381000" indent="-3810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ru-RU" sz="1600" smtClean="0"/>
              <a:t>Колебания технологических параметров работы ЭЛОУ, АТ и ВТ.</a:t>
            </a:r>
            <a:endParaRPr lang="en-US" sz="1600" smtClean="0"/>
          </a:p>
          <a:p>
            <a:pPr marL="381000" indent="-3810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ru-RU" sz="1600" smtClean="0"/>
              <a:t>Использование битумов неконтролируемого качества с малотоннажных региональных установок.</a:t>
            </a:r>
            <a:endParaRPr lang="en-US" sz="1600" smtClean="0"/>
          </a:p>
          <a:p>
            <a:pPr marL="381000" indent="-3810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ru-RU" sz="1600" smtClean="0"/>
              <a:t>Перегревы битумов при перевалке.</a:t>
            </a:r>
            <a:endParaRPr lang="en-US" sz="1600" smtClean="0"/>
          </a:p>
          <a:p>
            <a:pPr marL="381000" indent="-3810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ru-RU" sz="1600" smtClean="0"/>
              <a:t>Загрязнение и пересортица битумов при транспортировании.</a:t>
            </a:r>
          </a:p>
        </p:txBody>
      </p:sp>
      <p:sp>
        <p:nvSpPr>
          <p:cNvPr id="10251" name="Rectangle 11"/>
          <p:cNvSpPr>
            <a:spLocks noChangeArrowheads="1"/>
          </p:cNvSpPr>
          <p:nvPr/>
        </p:nvSpPr>
        <p:spPr bwMode="auto">
          <a:xfrm>
            <a:off x="0" y="4508500"/>
            <a:ext cx="9144000" cy="504825"/>
          </a:xfrm>
          <a:prstGeom prst="rect">
            <a:avLst/>
          </a:prstGeom>
          <a:solidFill>
            <a:srgbClr val="99663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00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Причины некондиционности качества битумов</a:t>
            </a:r>
          </a:p>
        </p:txBody>
      </p:sp>
      <p:pic>
        <p:nvPicPr>
          <p:cNvPr id="13324" name="Picture 12" descr="j0411244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019925" y="1557338"/>
            <a:ext cx="1079500" cy="102235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5" name="Picture 13" descr="j0411244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557338"/>
            <a:ext cx="1079500" cy="102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6" name="Picture 5" descr="C:\Documents and Settings\Administrator\My Documents\My Pictures\ACFC8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-19050"/>
            <a:ext cx="684212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870165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7938"/>
            <a:ext cx="8459788" cy="1143001"/>
          </a:xfrm>
          <a:solidFill>
            <a:srgbClr val="996633"/>
          </a:solidFill>
        </p:spPr>
        <p:txBody>
          <a:bodyPr anchorCtr="0"/>
          <a:lstStyle/>
          <a:p>
            <a:pPr eaLnBrk="1" hangingPunct="1">
              <a:defRPr/>
            </a:pPr>
            <a:r>
              <a:rPr lang="ru-RU" sz="2400" smtClean="0">
                <a:solidFill>
                  <a:srgbClr val="FFFF99"/>
                </a:solidFill>
              </a:rPr>
              <a:t>Традиционная блок-схема производства дорожных окисленных битумов</a:t>
            </a:r>
          </a:p>
        </p:txBody>
      </p:sp>
      <p:sp>
        <p:nvSpPr>
          <p:cNvPr id="2052" name="Oval 3"/>
          <p:cNvSpPr>
            <a:spLocks noChangeArrowheads="1"/>
          </p:cNvSpPr>
          <p:nvPr/>
        </p:nvSpPr>
        <p:spPr bwMode="auto">
          <a:xfrm>
            <a:off x="468313" y="1697038"/>
            <a:ext cx="871537" cy="946150"/>
          </a:xfrm>
          <a:prstGeom prst="ellipse">
            <a:avLst/>
          </a:pr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/>
              <a:t>Нефть</a:t>
            </a:r>
          </a:p>
          <a:p>
            <a:pPr algn="ctr"/>
            <a:r>
              <a:rPr lang="ru-RU" sz="1400"/>
              <a:t>сырая</a:t>
            </a:r>
          </a:p>
        </p:txBody>
      </p:sp>
      <p:sp>
        <p:nvSpPr>
          <p:cNvPr id="2053" name="Rectangle 4"/>
          <p:cNvSpPr>
            <a:spLocks noChangeArrowheads="1"/>
          </p:cNvSpPr>
          <p:nvPr/>
        </p:nvSpPr>
        <p:spPr bwMode="auto">
          <a:xfrm>
            <a:off x="1609725" y="1697038"/>
            <a:ext cx="1271588" cy="947737"/>
          </a:xfrm>
          <a:prstGeom prst="rect">
            <a:avLst/>
          </a:prstGeom>
          <a:solidFill>
            <a:srgbClr val="9966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1400"/>
              <a:t>Товарный парк</a:t>
            </a:r>
          </a:p>
        </p:txBody>
      </p:sp>
      <p:sp>
        <p:nvSpPr>
          <p:cNvPr id="2054" name="Oval 5"/>
          <p:cNvSpPr>
            <a:spLocks noChangeArrowheads="1"/>
          </p:cNvSpPr>
          <p:nvPr/>
        </p:nvSpPr>
        <p:spPr bwMode="auto">
          <a:xfrm>
            <a:off x="3151188" y="1697038"/>
            <a:ext cx="1876425" cy="946150"/>
          </a:xfrm>
          <a:prstGeom prst="ellipse">
            <a:avLst/>
          </a:pr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sz="1400"/>
              <a:t>Нефть на переработку</a:t>
            </a:r>
          </a:p>
        </p:txBody>
      </p:sp>
      <p:sp>
        <p:nvSpPr>
          <p:cNvPr id="2055" name="Rectangle 6"/>
          <p:cNvSpPr>
            <a:spLocks noChangeArrowheads="1"/>
          </p:cNvSpPr>
          <p:nvPr/>
        </p:nvSpPr>
        <p:spPr bwMode="auto">
          <a:xfrm>
            <a:off x="5229225" y="1697038"/>
            <a:ext cx="1004888" cy="947737"/>
          </a:xfrm>
          <a:prstGeom prst="rect">
            <a:avLst/>
          </a:prstGeom>
          <a:solidFill>
            <a:srgbClr val="9966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/>
              <a:t>ЭЛОУ</a:t>
            </a:r>
          </a:p>
        </p:txBody>
      </p:sp>
      <p:sp>
        <p:nvSpPr>
          <p:cNvPr id="2056" name="Oval 7"/>
          <p:cNvSpPr>
            <a:spLocks noChangeArrowheads="1"/>
          </p:cNvSpPr>
          <p:nvPr/>
        </p:nvSpPr>
        <p:spPr bwMode="auto">
          <a:xfrm>
            <a:off x="6435725" y="1698625"/>
            <a:ext cx="2312988" cy="946150"/>
          </a:xfrm>
          <a:prstGeom prst="ellipse">
            <a:avLst/>
          </a:pr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ru-RU" sz="1400"/>
              <a:t>Нефть обессоленная и обезвоженная</a:t>
            </a:r>
          </a:p>
        </p:txBody>
      </p:sp>
      <p:sp>
        <p:nvSpPr>
          <p:cNvPr id="2057" name="Rectangle 8"/>
          <p:cNvSpPr>
            <a:spLocks noChangeArrowheads="1"/>
          </p:cNvSpPr>
          <p:nvPr/>
        </p:nvSpPr>
        <p:spPr bwMode="auto">
          <a:xfrm>
            <a:off x="6956425" y="3051175"/>
            <a:ext cx="1271588" cy="877888"/>
          </a:xfrm>
          <a:prstGeom prst="rect">
            <a:avLst/>
          </a:prstGeom>
          <a:solidFill>
            <a:srgbClr val="9966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ru-RU" sz="1400"/>
              <a:t>Атмосферная перегонка</a:t>
            </a:r>
          </a:p>
        </p:txBody>
      </p:sp>
      <p:sp>
        <p:nvSpPr>
          <p:cNvPr id="2058" name="Rectangle 9"/>
          <p:cNvSpPr>
            <a:spLocks noChangeArrowheads="1"/>
          </p:cNvSpPr>
          <p:nvPr/>
        </p:nvSpPr>
        <p:spPr bwMode="auto">
          <a:xfrm>
            <a:off x="3754438" y="3049588"/>
            <a:ext cx="1273175" cy="879475"/>
          </a:xfrm>
          <a:prstGeom prst="rect">
            <a:avLst/>
          </a:prstGeom>
          <a:solidFill>
            <a:srgbClr val="9966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ru-RU" sz="1400"/>
              <a:t>Вакуумная перегонка</a:t>
            </a:r>
          </a:p>
        </p:txBody>
      </p:sp>
      <p:sp>
        <p:nvSpPr>
          <p:cNvPr id="2059" name="Oval 10"/>
          <p:cNvSpPr>
            <a:spLocks noChangeArrowheads="1"/>
          </p:cNvSpPr>
          <p:nvPr/>
        </p:nvSpPr>
        <p:spPr bwMode="auto">
          <a:xfrm>
            <a:off x="5430838" y="3051175"/>
            <a:ext cx="1273175" cy="877888"/>
          </a:xfrm>
          <a:prstGeom prst="ellipse">
            <a:avLst/>
          </a:pr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/>
              <a:t>Мазут</a:t>
            </a:r>
          </a:p>
        </p:txBody>
      </p:sp>
      <p:sp>
        <p:nvSpPr>
          <p:cNvPr id="2060" name="Rectangle 11"/>
          <p:cNvSpPr>
            <a:spLocks noChangeArrowheads="1"/>
          </p:cNvSpPr>
          <p:nvPr/>
        </p:nvSpPr>
        <p:spPr bwMode="auto">
          <a:xfrm>
            <a:off x="803275" y="3049588"/>
            <a:ext cx="1476375" cy="879475"/>
          </a:xfrm>
          <a:prstGeom prst="rect">
            <a:avLst/>
          </a:prstGeom>
          <a:solidFill>
            <a:srgbClr val="9966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ru-RU" sz="1400"/>
              <a:t>Битумная установка</a:t>
            </a:r>
          </a:p>
        </p:txBody>
      </p:sp>
      <p:sp>
        <p:nvSpPr>
          <p:cNvPr id="2061" name="Oval 12"/>
          <p:cNvSpPr>
            <a:spLocks noChangeArrowheads="1"/>
          </p:cNvSpPr>
          <p:nvPr/>
        </p:nvSpPr>
        <p:spPr bwMode="auto">
          <a:xfrm>
            <a:off x="2413000" y="3051175"/>
            <a:ext cx="1071563" cy="877888"/>
          </a:xfrm>
          <a:prstGeom prst="ellipse">
            <a:avLst/>
          </a:pr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/>
              <a:t>Гудрон</a:t>
            </a:r>
          </a:p>
        </p:txBody>
      </p:sp>
      <p:sp>
        <p:nvSpPr>
          <p:cNvPr id="2062" name="Oval 13"/>
          <p:cNvSpPr>
            <a:spLocks noChangeArrowheads="1"/>
          </p:cNvSpPr>
          <p:nvPr/>
        </p:nvSpPr>
        <p:spPr bwMode="auto">
          <a:xfrm>
            <a:off x="900113" y="4365625"/>
            <a:ext cx="1339850" cy="674688"/>
          </a:xfrm>
          <a:prstGeom prst="ellipse">
            <a:avLst/>
          </a:pr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/>
              <a:t>Битум</a:t>
            </a:r>
          </a:p>
        </p:txBody>
      </p:sp>
      <p:sp>
        <p:nvSpPr>
          <p:cNvPr id="2063" name="Oval 14"/>
          <p:cNvSpPr>
            <a:spLocks noChangeArrowheads="1"/>
          </p:cNvSpPr>
          <p:nvPr/>
        </p:nvSpPr>
        <p:spPr bwMode="auto">
          <a:xfrm>
            <a:off x="3565525" y="4365625"/>
            <a:ext cx="1543050" cy="674688"/>
          </a:xfrm>
          <a:prstGeom prst="ellipse">
            <a:avLst/>
          </a:prstGeom>
          <a:solidFill>
            <a:srgbClr val="9966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ru-RU" sz="1400"/>
              <a:t>Котельное топливо</a:t>
            </a:r>
          </a:p>
        </p:txBody>
      </p:sp>
      <p:sp>
        <p:nvSpPr>
          <p:cNvPr id="2064" name="Line 15"/>
          <p:cNvSpPr>
            <a:spLocks noChangeShapeType="1"/>
          </p:cNvSpPr>
          <p:nvPr/>
        </p:nvSpPr>
        <p:spPr bwMode="auto">
          <a:xfrm>
            <a:off x="1338263" y="2171700"/>
            <a:ext cx="269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65" name="Line 16"/>
          <p:cNvSpPr>
            <a:spLocks noChangeShapeType="1"/>
          </p:cNvSpPr>
          <p:nvPr/>
        </p:nvSpPr>
        <p:spPr bwMode="auto">
          <a:xfrm>
            <a:off x="2881313" y="2171700"/>
            <a:ext cx="269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66" name="Line 17"/>
          <p:cNvSpPr>
            <a:spLocks noChangeShapeType="1"/>
          </p:cNvSpPr>
          <p:nvPr/>
        </p:nvSpPr>
        <p:spPr bwMode="auto">
          <a:xfrm>
            <a:off x="5027613" y="2171700"/>
            <a:ext cx="2000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67" name="Line 18"/>
          <p:cNvSpPr>
            <a:spLocks noChangeShapeType="1"/>
          </p:cNvSpPr>
          <p:nvPr/>
        </p:nvSpPr>
        <p:spPr bwMode="auto">
          <a:xfrm>
            <a:off x="6234113" y="2171700"/>
            <a:ext cx="2016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68" name="Line 19"/>
          <p:cNvSpPr>
            <a:spLocks noChangeShapeType="1"/>
          </p:cNvSpPr>
          <p:nvPr/>
        </p:nvSpPr>
        <p:spPr bwMode="auto">
          <a:xfrm flipH="1">
            <a:off x="6702425" y="3521075"/>
            <a:ext cx="269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69" name="Line 20"/>
          <p:cNvSpPr>
            <a:spLocks noChangeShapeType="1"/>
          </p:cNvSpPr>
          <p:nvPr/>
        </p:nvSpPr>
        <p:spPr bwMode="auto">
          <a:xfrm flipH="1">
            <a:off x="5027613" y="3521075"/>
            <a:ext cx="4016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70" name="Line 21"/>
          <p:cNvSpPr>
            <a:spLocks noChangeShapeType="1"/>
          </p:cNvSpPr>
          <p:nvPr/>
        </p:nvSpPr>
        <p:spPr bwMode="auto">
          <a:xfrm flipH="1">
            <a:off x="3484563" y="3521075"/>
            <a:ext cx="2682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71" name="Line 22"/>
          <p:cNvSpPr>
            <a:spLocks noChangeShapeType="1"/>
          </p:cNvSpPr>
          <p:nvPr/>
        </p:nvSpPr>
        <p:spPr bwMode="auto">
          <a:xfrm flipH="1">
            <a:off x="2278063" y="3521075"/>
            <a:ext cx="1333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72" name="Line 23"/>
          <p:cNvSpPr>
            <a:spLocks noChangeShapeType="1"/>
          </p:cNvSpPr>
          <p:nvPr/>
        </p:nvSpPr>
        <p:spPr bwMode="auto">
          <a:xfrm>
            <a:off x="1547813" y="3933825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73" name="Line 24"/>
          <p:cNvSpPr>
            <a:spLocks noChangeShapeType="1"/>
          </p:cNvSpPr>
          <p:nvPr/>
        </p:nvSpPr>
        <p:spPr bwMode="auto">
          <a:xfrm>
            <a:off x="7575550" y="2646363"/>
            <a:ext cx="0" cy="403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aphicFrame>
        <p:nvGraphicFramePr>
          <p:cNvPr id="2050" name="Object 25"/>
          <p:cNvGraphicFramePr>
            <a:graphicFrameLocks noGrp="1" noChangeAspect="1"/>
          </p:cNvGraphicFramePr>
          <p:nvPr>
            <p:ph idx="1"/>
          </p:nvPr>
        </p:nvGraphicFramePr>
        <p:xfrm>
          <a:off x="6156325" y="4508500"/>
          <a:ext cx="2987675" cy="2432050"/>
        </p:xfrm>
        <a:graphic>
          <a:graphicData uri="http://schemas.openxmlformats.org/presentationml/2006/ole">
            <p:oleObj spid="_x0000_s2051" name="Диаграмма" r:id="rId3" imgW="5435727" imgH="4413123" progId="MSGraph.Chart.8">
              <p:embed followColorScheme="full"/>
            </p:oleObj>
          </a:graphicData>
        </a:graphic>
      </p:graphicFrame>
      <p:sp>
        <p:nvSpPr>
          <p:cNvPr id="2074" name="Line 26"/>
          <p:cNvSpPr>
            <a:spLocks noChangeShapeType="1"/>
          </p:cNvSpPr>
          <p:nvPr/>
        </p:nvSpPr>
        <p:spPr bwMode="auto">
          <a:xfrm>
            <a:off x="4357688" y="4221163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75" name="Line 27"/>
          <p:cNvSpPr>
            <a:spLocks noChangeShapeType="1"/>
          </p:cNvSpPr>
          <p:nvPr/>
        </p:nvSpPr>
        <p:spPr bwMode="auto">
          <a:xfrm>
            <a:off x="4357688" y="4221163"/>
            <a:ext cx="172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76" name="Line 28"/>
          <p:cNvSpPr>
            <a:spLocks noChangeShapeType="1"/>
          </p:cNvSpPr>
          <p:nvPr/>
        </p:nvSpPr>
        <p:spPr bwMode="auto">
          <a:xfrm>
            <a:off x="6084888" y="3933825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77" name="Text Box 29"/>
          <p:cNvSpPr txBox="1">
            <a:spLocks noChangeArrowheads="1"/>
          </p:cNvSpPr>
          <p:nvPr/>
        </p:nvSpPr>
        <p:spPr bwMode="auto">
          <a:xfrm>
            <a:off x="2986088" y="6332538"/>
            <a:ext cx="34575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600">
                <a:solidFill>
                  <a:srgbClr val="FFFF99"/>
                </a:solidFill>
              </a:rPr>
              <a:t>Цена (с НДС) в 2006 г за 1 тонну </a:t>
            </a:r>
          </a:p>
        </p:txBody>
      </p:sp>
      <p:sp>
        <p:nvSpPr>
          <p:cNvPr id="2078" name="Line 30"/>
          <p:cNvSpPr>
            <a:spLocks noChangeShapeType="1"/>
          </p:cNvSpPr>
          <p:nvPr/>
        </p:nvSpPr>
        <p:spPr bwMode="auto">
          <a:xfrm>
            <a:off x="2254250" y="4695825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79" name="Line 31"/>
          <p:cNvSpPr>
            <a:spLocks noChangeShapeType="1"/>
          </p:cNvSpPr>
          <p:nvPr/>
        </p:nvSpPr>
        <p:spPr bwMode="auto">
          <a:xfrm>
            <a:off x="2916238" y="3933825"/>
            <a:ext cx="0" cy="75565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80" name="Line 32"/>
          <p:cNvSpPr>
            <a:spLocks noChangeShapeType="1"/>
          </p:cNvSpPr>
          <p:nvPr/>
        </p:nvSpPr>
        <p:spPr bwMode="auto">
          <a:xfrm>
            <a:off x="4211638" y="3933825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81" name="Rectangle 33"/>
          <p:cNvSpPr>
            <a:spLocks noChangeArrowheads="1"/>
          </p:cNvSpPr>
          <p:nvPr/>
        </p:nvSpPr>
        <p:spPr bwMode="auto">
          <a:xfrm>
            <a:off x="179388" y="5070475"/>
            <a:ext cx="5545137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r>
              <a:rPr lang="ru-RU" sz="2400">
                <a:solidFill>
                  <a:srgbClr val="FFFF99"/>
                </a:solidFill>
              </a:rPr>
              <a:t>Битум или котельное топливо</a:t>
            </a:r>
            <a:r>
              <a:rPr lang="en-US" sz="2400">
                <a:solidFill>
                  <a:srgbClr val="FFFF99"/>
                </a:solidFill>
              </a:rPr>
              <a:t> ?!?</a:t>
            </a:r>
            <a:endParaRPr lang="ru-RU" sz="2400">
              <a:solidFill>
                <a:srgbClr val="FFFF99"/>
              </a:solidFill>
            </a:endParaRPr>
          </a:p>
        </p:txBody>
      </p:sp>
      <p:pic>
        <p:nvPicPr>
          <p:cNvPr id="2082" name="Picture 5" descr="C:\Documents and Settings\Administrator\My Documents\My Pictures\ACFC8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-19050"/>
            <a:ext cx="684212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04673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459788" cy="1143000"/>
          </a:xfrm>
          <a:solidFill>
            <a:srgbClr val="996633"/>
          </a:solidFill>
        </p:spPr>
        <p:txBody>
          <a:bodyPr/>
          <a:lstStyle/>
          <a:p>
            <a:pPr eaLnBrk="1" hangingPunct="1">
              <a:defRPr/>
            </a:pPr>
            <a:r>
              <a:rPr lang="ru-RU" sz="2800" smtClean="0">
                <a:solidFill>
                  <a:srgbClr val="FFFF99"/>
                </a:solidFill>
              </a:rPr>
              <a:t>Схема создания долговечных асфальтобетонных покрытий</a:t>
            </a:r>
            <a:endParaRPr lang="en-US" sz="2800" smtClean="0">
              <a:solidFill>
                <a:srgbClr val="FFFF99"/>
              </a:solidFill>
            </a:endParaRPr>
          </a:p>
        </p:txBody>
      </p:sp>
      <p:graphicFrame>
        <p:nvGraphicFramePr>
          <p:cNvPr id="4098" name="Object 3"/>
          <p:cNvGraphicFramePr>
            <a:graphicFrameLocks noGrp="1" noChangeAspect="1"/>
          </p:cNvGraphicFramePr>
          <p:nvPr>
            <p:ph sz="half" idx="2"/>
          </p:nvPr>
        </p:nvGraphicFramePr>
        <p:xfrm>
          <a:off x="228600" y="1371600"/>
          <a:ext cx="8915400" cy="4724400"/>
        </p:xfrm>
        <a:graphic>
          <a:graphicData uri="http://schemas.openxmlformats.org/presentationml/2006/ole">
            <p:oleObj spid="_x0000_s1028" name="Документ" r:id="rId3" imgW="6063996" imgH="5650992" progId="Word.Document.8">
              <p:embed/>
            </p:oleObj>
          </a:graphicData>
        </a:graphic>
      </p:graphicFrame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1938338" y="15240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4101" name="Picture 5" descr="C:\Documents and Settings\Administrator\My Documents\My Pictures\ACFC8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-19050"/>
            <a:ext cx="684212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973647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1008</Words>
  <Application>Microsoft Office PowerPoint</Application>
  <PresentationFormat>Экран (4:3)</PresentationFormat>
  <Paragraphs>360</Paragraphs>
  <Slides>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Тема Office</vt:lpstr>
      <vt:lpstr>Диаграмма</vt:lpstr>
      <vt:lpstr>Документ</vt:lpstr>
      <vt:lpstr>Слайд 1</vt:lpstr>
      <vt:lpstr>Слайд 2</vt:lpstr>
      <vt:lpstr>Слайд 3</vt:lpstr>
      <vt:lpstr>Слайд 4</vt:lpstr>
      <vt:lpstr>Слайд 5</vt:lpstr>
      <vt:lpstr>Слайд 6</vt:lpstr>
      <vt:lpstr>Некондиционный битум</vt:lpstr>
      <vt:lpstr>Традиционная блок-схема производства дорожных окисленных битумов</vt:lpstr>
      <vt:lpstr>Схема создания долговечных асфальтобетонных покрытий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</dc:creator>
  <cp:lastModifiedBy>Алексей</cp:lastModifiedBy>
  <cp:revision>35</cp:revision>
  <dcterms:created xsi:type="dcterms:W3CDTF">2012-03-16T09:37:43Z</dcterms:created>
  <dcterms:modified xsi:type="dcterms:W3CDTF">2012-03-28T17:33:27Z</dcterms:modified>
</cp:coreProperties>
</file>