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81" r:id="rId5"/>
    <p:sldId id="282" r:id="rId6"/>
    <p:sldId id="261" r:id="rId7"/>
    <p:sldId id="283" r:id="rId8"/>
    <p:sldId id="285" r:id="rId9"/>
    <p:sldId id="270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2"/>
          <c:tx>
            <c:strRef>
              <c:f>Лист1!$C$1</c:f>
              <c:strCache>
                <c:ptCount val="1"/>
                <c:pt idx="0">
                  <c:v>Тип А марка 1 на габбро-диабазе БДУ, ПБВ 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39365</c:v>
                </c:pt>
                <c:pt idx="1">
                  <c:v>39735</c:v>
                </c:pt>
                <c:pt idx="2">
                  <c:v>39964</c:v>
                </c:pt>
                <c:pt idx="3">
                  <c:v>40335</c:v>
                </c:pt>
                <c:pt idx="4">
                  <c:v>40492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0.69000000000000095</c:v>
                </c:pt>
                <c:pt idx="1">
                  <c:v>1</c:v>
                </c:pt>
                <c:pt idx="2">
                  <c:v>1.54</c:v>
                </c:pt>
                <c:pt idx="3">
                  <c:v>1.54</c:v>
                </c:pt>
                <c:pt idx="4">
                  <c:v>1.81</c:v>
                </c:pt>
              </c:numCache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ЩМА-15 на габбро-диабазе+ПБВ+TOPCEL  </c:v>
                </c:pt>
              </c:strCache>
            </c:strRef>
          </c:tx>
          <c:cat>
            <c:numRef>
              <c:f>Лист1!$A$2:$A$6</c:f>
              <c:numCache>
                <c:formatCode>dd/mm/yyyy</c:formatCode>
                <c:ptCount val="5"/>
                <c:pt idx="0">
                  <c:v>39365</c:v>
                </c:pt>
                <c:pt idx="1">
                  <c:v>39735</c:v>
                </c:pt>
                <c:pt idx="2">
                  <c:v>39964</c:v>
                </c:pt>
                <c:pt idx="3">
                  <c:v>40335</c:v>
                </c:pt>
                <c:pt idx="4">
                  <c:v>40492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0.62000000000000088</c:v>
                </c:pt>
                <c:pt idx="1">
                  <c:v>0.83000000000000063</c:v>
                </c:pt>
                <c:pt idx="2">
                  <c:v>0.92</c:v>
                </c:pt>
                <c:pt idx="3">
                  <c:v>0.99</c:v>
                </c:pt>
                <c:pt idx="4">
                  <c:v>1.1599999999999981</c:v>
                </c:pt>
              </c:numCache>
            </c:numRef>
          </c:val>
        </c:ser>
        <c:ser>
          <c:idx val="1"/>
          <c:order val="0"/>
          <c:tx>
            <c:strRef>
              <c:f>Лист1!$C$1</c:f>
              <c:strCache>
                <c:ptCount val="1"/>
                <c:pt idx="0">
                  <c:v>Тип А марка 1 на габбро-диабазе БДУ, ПБВ 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dd/mm/yyyy</c:formatCode>
                <c:ptCount val="5"/>
                <c:pt idx="0">
                  <c:v>39365</c:v>
                </c:pt>
                <c:pt idx="1">
                  <c:v>39735</c:v>
                </c:pt>
                <c:pt idx="2">
                  <c:v>39964</c:v>
                </c:pt>
                <c:pt idx="3">
                  <c:v>40335</c:v>
                </c:pt>
                <c:pt idx="4">
                  <c:v>40492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0.69000000000000095</c:v>
                </c:pt>
                <c:pt idx="1">
                  <c:v>1</c:v>
                </c:pt>
                <c:pt idx="2">
                  <c:v>1.54</c:v>
                </c:pt>
                <c:pt idx="3">
                  <c:v>1.54</c:v>
                </c:pt>
                <c:pt idx="4">
                  <c:v>1.81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ЩМА-15 на габбро-диабазе+ПБВ+TOPCEL  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dd/mm/yyyy</c:formatCode>
                <c:ptCount val="5"/>
                <c:pt idx="0">
                  <c:v>39365</c:v>
                </c:pt>
                <c:pt idx="1">
                  <c:v>39735</c:v>
                </c:pt>
                <c:pt idx="2">
                  <c:v>39964</c:v>
                </c:pt>
                <c:pt idx="3">
                  <c:v>40335</c:v>
                </c:pt>
                <c:pt idx="4">
                  <c:v>40492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0.62000000000000088</c:v>
                </c:pt>
                <c:pt idx="1">
                  <c:v>0.83000000000000063</c:v>
                </c:pt>
                <c:pt idx="2">
                  <c:v>0.92</c:v>
                </c:pt>
                <c:pt idx="3">
                  <c:v>0.99</c:v>
                </c:pt>
                <c:pt idx="4">
                  <c:v>1.1599999999999981</c:v>
                </c:pt>
              </c:numCache>
            </c:numRef>
          </c:val>
        </c:ser>
        <c:marker val="1"/>
        <c:axId val="95619712"/>
        <c:axId val="97141120"/>
      </c:lineChart>
      <c:dateAx>
        <c:axId val="95619712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7141120"/>
        <c:crosses val="autoZero"/>
        <c:lblOffset val="100"/>
        <c:baseTimeUnit val="months"/>
        <c:majorUnit val="3"/>
        <c:majorTimeUnit val="months"/>
        <c:minorUnit val="1"/>
        <c:minorTimeUnit val="months"/>
      </c:dateAx>
      <c:valAx>
        <c:axId val="97141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61971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144890418158679"/>
          <c:y val="0.24235013858690582"/>
          <c:w val="0.28466228111406583"/>
          <c:h val="0.64238276973526409"/>
        </c:manualLayout>
      </c:layout>
      <c:txPr>
        <a:bodyPr/>
        <a:lstStyle/>
        <a:p>
          <a:pPr>
            <a:defRPr lang="ru-RU"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5C9A-34AE-423C-BB97-BE575F00391E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8F243-5946-46AB-8A0A-34F7BB889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I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8F243-5946-46AB-8A0A-34F7BB8898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8F243-5946-46AB-8A0A-34F7BB8898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AAC-8010-42B2-A7DB-F9CF4212FEDF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B1C2-0F9C-409D-9C84-F2763EA415E4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0F68F-538B-4EFF-AA5C-CF836CFB47DD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7687-386C-4C07-9283-AAE38245337C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B4B5-B78E-431C-9A4F-B1B5FC2F17FB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249-D86E-4C5B-A6AD-0BA2CD936933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B4C2-F6E6-4DE5-855B-4BAB1812D148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DD3F-5578-4ECC-8CE3-14751784720A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5D6A-5DE0-4BE6-978C-24966892F706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E007-2A16-47B3-B177-44B6140886FB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2A26-F2E5-4FF0-8429-7F09181D912C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4C87-CF14-4F84-9611-DA3D790A31EE}" type="datetime1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820472" cy="6858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844824"/>
            <a:ext cx="8318728" cy="45365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 группы компаний « АБЗ-1»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приготовлению ПБВ и полимерасфальтобетонов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начальника лаборатории ОАО « АБЗ-1»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к.т.н. Майданова Наталья Васильевна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30.03.2012 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42852"/>
            <a:ext cx="192882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92869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1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Учитывая изложенное выше, считаем, что появление ориентированных на дорожную отрасль региональных специализированных предприятий по производству дорожных битумов, полимерно-битумных вяжущих, модифицирующих добавок, создание дорожных лабораторных исследовательских центров, оснащенных современным оборудованием, пересмотр нормативной документации с учетом регионального зонирования, а также управляемый контроль со стороны Заказчика позволят повысить долю дорожных покрытий с повышенными эксплуатационными характеристиками и увеличить межремонтные сроки дорожных конструкций до 12 лет, с целью выполнения поручения Президента РФ Медведева Д.А от 10.08 11 г. 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- 2302  « О реализации комплекса мер, направленных на увеличение до 12 лет межремонтного срока эксплуатации дорог с усовершенствованным типом покрытия»</a:t>
            </a:r>
          </a:p>
          <a:p>
            <a:pPr marL="514350" indent="-5143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</a:p>
          <a:p>
            <a:pPr marL="514350" indent="-514350" algn="ctr">
              <a:buNone/>
            </a:pPr>
            <a:endParaRPr lang="ru-RU" b="1" i="1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0"/>
            <a:ext cx="150019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500066"/>
          </a:xfrm>
        </p:spPr>
        <p:txBody>
          <a:bodyPr>
            <a:normAutofit fontScale="90000"/>
          </a:bodyPr>
          <a:lstStyle/>
          <a:p>
            <a:pPr algn="l"/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435280" cy="538179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latin typeface="Tahoma" pitchFamily="34" charset="0"/>
                <a:cs typeface="Tahoma" pitchFamily="34" charset="0"/>
              </a:rPr>
              <a:t>НЕФТЯНЫЕ</a:t>
            </a:r>
            <a:r>
              <a:rPr lang="ru-RU" sz="96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9600" b="1" dirty="0" smtClean="0">
                <a:latin typeface="Tahoma" pitchFamily="34" charset="0"/>
                <a:cs typeface="Tahoma" pitchFamily="34" charset="0"/>
              </a:rPr>
              <a:t>БИТУМЫ в РФ</a:t>
            </a:r>
          </a:p>
          <a:p>
            <a:pPr>
              <a:buNone/>
            </a:pPr>
            <a:r>
              <a:rPr lang="ru-RU" sz="8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ПРОБЛЕМЫ: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Устаревшая нормативная база;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Недостаточное количество высококачественного сырья  для изготовления  дорожных битумов;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Более глубокая переработка нефти приводит к ухудшению качества основного битумного сырья (гудронов);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Выпускаемые  марки битумов нестабильны по качеству;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Корректировка свойств битумов  на АБЗ  неуправляема.</a:t>
            </a:r>
          </a:p>
          <a:p>
            <a:pPr algn="just">
              <a:buNone/>
            </a:pPr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РЕШЕНИЯ: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Изменение  нормативных требований к дорожным битумам;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Увеличение доли производства дорожных битумов из тяжелой нефти (соответствующих требованиям международных стандартов и увеличивающимся нагрузкам);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Специализация отдельных НПЗ на дорожных битумах;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Строительство  битумных  терминалов по подобию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NYNAS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 </a:t>
            </a:r>
            <a:endParaRPr lang="ru-RU" sz="9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643074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85720" y="0"/>
            <a:ext cx="8258204" cy="45719"/>
          </a:xfrm>
        </p:spPr>
        <p:txBody>
          <a:bodyPr>
            <a:normAutofit fontScale="90000"/>
          </a:bodyPr>
          <a:lstStyle/>
          <a:p>
            <a:pPr algn="l"/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3367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ПОЛИМЕРНО-БИТУМНЫЕ ВЯЖУЩИЕ</a:t>
            </a:r>
          </a:p>
          <a:p>
            <a:pPr>
              <a:buNone/>
            </a:pPr>
            <a:endParaRPr lang="ru-RU" sz="26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Снижение долговечности покрытий вследствие повышения интенсивности движения и увеличения нагрузки на ось автомобиля;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Производимые в РФ битумы снижают срок службы дорожной одежды.</a:t>
            </a:r>
            <a:endParaRPr lang="ru-RU" sz="2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Увеличение долговечности асфальтобетонов за счет применения износостойких минеральных материалов и битумов, модифицированных полимерами типа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SBS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(увеличение срока службы покрытий в 2-3 раза);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Улучшение свойств битумов, производимых в РФ (модификация)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ОСНОВНАЯ ЦЕЛЬ ВВЕДЕНИЯ ПОЛИМЕРА В БИТУМ: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понижение температурной чувствительности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вяжущего, т.е. увеличение устойчивости к пластическим деформациям летом и снижение хрупкости зимой;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придание вяжущему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эластичности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способности к восстановлению первоначальных размеров и формы  после снятия нагрузки.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Опыт Европы использования ПБВ на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SBS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2001 г.  - 7% произведенного вяжущего от общего количества применяемого 	битума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2011 г. – около 20%.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Опыт РФ по факту 2011г. -  около  1%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4264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285831" y="1928802"/>
            <a:ext cx="5143425" cy="1588"/>
          </a:xfrm>
          <a:prstGeom prst="straightConnector1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928742" y="1928745"/>
            <a:ext cx="285726" cy="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714559" y="1928746"/>
            <a:ext cx="285726" cy="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500378" y="1928746"/>
            <a:ext cx="285726" cy="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3286284" y="1928745"/>
            <a:ext cx="285726" cy="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4072102" y="1928745"/>
            <a:ext cx="285726" cy="8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932040" y="2204864"/>
            <a:ext cx="445105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Лукойл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Ухтанефтепереработка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БДУ 70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endParaRPr lang="en-IE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832" y="2486018"/>
            <a:ext cx="1785840" cy="5143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5220072" y="3212976"/>
            <a:ext cx="4382134" cy="514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ОАО «</a:t>
            </a:r>
            <a:r>
              <a:rPr lang="ru-RU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Славнефть-ЯНОС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 БВ 50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70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5832" y="3343274"/>
            <a:ext cx="1857278" cy="5143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5283866" y="4129092"/>
            <a:ext cx="3525758" cy="514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БНД 60/90 ГОСТ 22245-90</a:t>
            </a:r>
            <a:endParaRPr lang="en-IE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831" y="4200530"/>
            <a:ext cx="3786103" cy="5143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5271679" y="4929198"/>
            <a:ext cx="3387491" cy="514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ПБВ 60, 3.5% 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SBS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(ОАО «АБЗ-1»)</a:t>
            </a:r>
            <a:endParaRPr lang="en-IE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5831" y="5057786"/>
            <a:ext cx="1214335" cy="5143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5271679" y="5643578"/>
            <a:ext cx="3620801" cy="654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ПБВ 60, 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5%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SBS </a:t>
            </a:r>
            <a:endParaRPr lang="ru-RU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ОАО «АБЗ-1»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)</a:t>
            </a:r>
            <a:endParaRPr lang="en-IE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5831" y="5905517"/>
            <a:ext cx="571393" cy="523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142322" y="4213969"/>
            <a:ext cx="4857784" cy="1698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57225" y="135729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2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571605" y="135729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4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357423" y="135729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6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14679" y="135729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00497" y="1357298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10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071670" y="2500306"/>
            <a:ext cx="11430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4.3</a:t>
            </a:r>
            <a:r>
              <a:rPr lang="fi-FI" sz="2000" b="1" dirty="0" smtClean="0">
                <a:solidFill>
                  <a:schemeClr val="tx1"/>
                </a:solidFill>
              </a:rPr>
              <a:t> mm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71669" y="3429000"/>
            <a:ext cx="106136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4.4</a:t>
            </a:r>
            <a:r>
              <a:rPr lang="fi-FI" sz="2000" b="1" dirty="0" smtClean="0">
                <a:solidFill>
                  <a:schemeClr val="tx1"/>
                </a:solidFill>
              </a:rPr>
              <a:t> mm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00496" y="4214818"/>
            <a:ext cx="11430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9.6</a:t>
            </a:r>
            <a:r>
              <a:rPr lang="fi-FI" sz="2000" b="1" dirty="0" smtClean="0">
                <a:solidFill>
                  <a:schemeClr val="tx1"/>
                </a:solidFill>
              </a:rPr>
              <a:t> mm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71604" y="5072074"/>
            <a:ext cx="89807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3</a:t>
            </a:r>
            <a:r>
              <a:rPr lang="fi-FI" sz="2000" b="1" dirty="0" smtClean="0">
                <a:solidFill>
                  <a:schemeClr val="tx1"/>
                </a:solidFill>
              </a:rPr>
              <a:t> mm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7224" y="5929330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1.6</a:t>
            </a:r>
            <a:r>
              <a:rPr lang="fi-FI" sz="2000" b="1" dirty="0" smtClean="0">
                <a:solidFill>
                  <a:schemeClr val="tx1"/>
                </a:solidFill>
              </a:rPr>
              <a:t> mm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-32" y="-23"/>
            <a:ext cx="9144032" cy="78581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ГЛУБИНА КОЛЕИ </a:t>
            </a:r>
            <a:endParaRPr lang="fi-FI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i-FI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fi-FI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 ПРОХОДОВ КОЛЕСА</a:t>
            </a:r>
            <a:r>
              <a:rPr lang="fi-FI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12697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-22</a:t>
            </a:r>
            <a:r>
              <a:rPr lang="ru-RU" sz="22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429256" y="171448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b="1" dirty="0" smtClean="0">
                <a:solidFill>
                  <a:schemeClr val="tx1"/>
                </a:solidFill>
              </a:rPr>
              <a:t>mm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36" name="Рисунок 3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42852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-32" y="260648"/>
            <a:ext cx="9144032" cy="382293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ИЗНОС  ПОКРЫТИЯ  ПРОЕЗЖЕЙ ЧАСТИ  ЭКСПЕРИМЕНТАЛЬНЫХ УЧАСТКОВ, см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ИНТЕНСИВНОСТЬ  - 65 000 АВТ/СУТ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785794"/>
            <a:ext cx="857256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just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4071942"/>
            <a:ext cx="8715436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  <a:buNone/>
            </a:pPr>
            <a:endParaRPr lang="ru-RU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1928802"/>
            <a:ext cx="8572560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IE" dirty="0">
              <a:solidFill>
                <a:schemeClr val="tx1"/>
              </a:solidFill>
            </a:endParaRPr>
          </a:p>
        </p:txBody>
      </p:sp>
      <p:graphicFrame>
        <p:nvGraphicFramePr>
          <p:cNvPr id="13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412875"/>
          <a:ext cx="7488832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02" y="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72452" cy="2857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ЛИТЫЕ АСФАЛЬТОБЕТОНЫ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08720"/>
            <a:ext cx="8606760" cy="521744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Низкий срок службы (ниже нормативного) мостовых сооружений;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Низкий срок службы дорожных покрытий на мостах в РФ вследствие ;</a:t>
            </a:r>
          </a:p>
          <a:p>
            <a:pPr lvl="1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Особенности работы мостовых конструкций (вибрация, частотная амплитуда);</a:t>
            </a:r>
          </a:p>
          <a:p>
            <a:pPr lvl="1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Непригодности классических (уплотняемых) асфальтобетонов в качестве дорожных покрытий на мостах;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Применение устаревших конструктивных решений дорожных покрытий;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Отсутствие расчетных методик работы дорожных покрытий на мостах;</a:t>
            </a: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Отсутствие нормативной базы по современным материалам.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РЕШЕНИЯ:</a:t>
            </a:r>
          </a:p>
          <a:p>
            <a:pPr>
              <a:lnSpc>
                <a:spcPct val="12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Разработка новых ГОСТ Р на технические требования к литым асфальтобетонам и методикам испытаний ( введение в действие – май 2012 году);</a:t>
            </a:r>
          </a:p>
          <a:p>
            <a:pPr>
              <a:lnSpc>
                <a:spcPct val="12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Увеличение срока службы дорожных покрытий мостовых сооружений (повышение эластичности,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трещиностойкости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водонепроницаемости) за счет применения литых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полимерасфальтобетонов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Увеличение масштабов применения литых асфальтобетонов на территории РФ.</a:t>
            </a:r>
          </a:p>
          <a:p>
            <a:endParaRPr lang="ru-RU" sz="8000" dirty="0" smtClean="0">
              <a:latin typeface="Tahoma" pitchFamily="34" charset="0"/>
              <a:cs typeface="Tahoma" pitchFamily="34" charset="0"/>
            </a:endParaRPr>
          </a:p>
          <a:p>
            <a:endParaRPr lang="ru-RU" sz="80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sz="8000" b="1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b="1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42852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Принципиальные особенности литых полимерасфальтобетонных материалов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990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Высокая степень адгезии литого асфальтобетона к нижележащим слоям, их «спекание» при повышенной температуре укладки, в том числе, с материалами рулонной наплавляемой гидроизоляции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Абсолютная водонепроницаемость  слоев при отсутствии мигрирующей через толщу слоя влаги, что характерно для уплотняемых асфальтобетонов.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Высокая усталостная трещиностойкость (долговечность) при знакопеременных нагрузках в условиях широкого диапазона частот и амплитуд колебаний искусственных сооружений.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Способность демпфировать колебания.</a:t>
            </a:r>
          </a:p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эффекта коррозии материала, антибактериальная устойчивость, устойчивость к солям и экологичность.</a:t>
            </a:r>
          </a:p>
          <a:p>
            <a:pPr>
              <a:defRPr/>
            </a:pP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Признанный во всем мире дорожно-строительный материал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42852"/>
            <a:ext cx="1619672" cy="134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F:\Рисунок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75009"/>
            <a:ext cx="8854208" cy="608299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26064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Динамика изменения объемов производства литого полимерасфальтобетона на ПБВ40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42852"/>
            <a:ext cx="1619672" cy="134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64" y="0"/>
            <a:ext cx="7822704" cy="4046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ЭФФЕКТИВНЫЕ ,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ТРЕБУЮЩИЕ ШИРОКОГО ПРИМЕНЕНИЯ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ru-RU" sz="2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29600" cy="4857403"/>
          </a:xfrm>
        </p:spPr>
        <p:txBody>
          <a:bodyPr>
            <a:noAutofit/>
          </a:bodyPr>
          <a:lstStyle/>
          <a:p>
            <a:pPr marL="457200" indent="-457200"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Проектирование асфальтобетонных покрытий дорог 1-2 категории по критериям прочности, ровности, надежности (ныне действующие нормативам  в РФ более 50 лет ) с учетом опыта  прогрессивных стран.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Сомодификация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СБС  ( природные воски и парафины, природные битумы, полимеры класса термопласты)</a:t>
            </a:r>
          </a:p>
          <a:p>
            <a:pPr marL="457200" indent="-457200" eaLnBrk="1" hangingPunct="1"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-45720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2. Теплые асфальтобетоны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(экология, экономия энергоресурсов, увеличение дальности возки асфальтобетона, продление строительного сезона)</a:t>
            </a:r>
          </a:p>
          <a:p>
            <a:pPr marL="457200" indent="-457200">
              <a:buFont typeface="+mj-lt"/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3. Холодная регенерация  ремонтируемого покрытия и холодный асфальтобетон для дорог 3- 4 технической категории;</a:t>
            </a:r>
          </a:p>
          <a:p>
            <a:pPr marL="457200" indent="-45720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 Герметизирующая  битумно-полимерная лента  (отечественного производства)-  при устройстве верхнего слоя покрытия (герметизация холодного шва в дорожных покрытиях);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0"/>
            <a:ext cx="15001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Words>783</Words>
  <Application>Microsoft Office PowerPoint</Application>
  <PresentationFormat>Экран (4:3)</PresentationFormat>
  <Paragraphs>114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Слайд 2</vt:lpstr>
      <vt:lpstr>Слайд 3</vt:lpstr>
      <vt:lpstr>Слайд 4</vt:lpstr>
      <vt:lpstr>Слайд 5</vt:lpstr>
      <vt:lpstr>ЛИТЫЕ АСФАЛЬТОБЕТОНЫ</vt:lpstr>
      <vt:lpstr>Принципиальные особенности литых полимерасфальтобетонных материалов</vt:lpstr>
      <vt:lpstr>Слайд 8</vt:lpstr>
      <vt:lpstr>                    ЭФФЕКТИВНЫЕ ,  ТРЕБУЮЩИЕ ШИРОКОГО ПРИМЕНЕНИЯ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1-я конференция по  технологии и качеству</dc:title>
  <dc:creator>Калинин Владимир Валентинович</dc:creator>
  <cp:lastModifiedBy>maydanova</cp:lastModifiedBy>
  <cp:revision>180</cp:revision>
  <dcterms:modified xsi:type="dcterms:W3CDTF">2012-03-29T13:00:18Z</dcterms:modified>
</cp:coreProperties>
</file>