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8" r:id="rId3"/>
    <p:sldId id="379" r:id="rId4"/>
    <p:sldId id="380" r:id="rId5"/>
    <p:sldId id="381" r:id="rId6"/>
    <p:sldId id="382" r:id="rId7"/>
    <p:sldId id="383" r:id="rId8"/>
    <p:sldId id="385" r:id="rId9"/>
    <p:sldId id="386" r:id="rId10"/>
    <p:sldId id="387" r:id="rId11"/>
    <p:sldId id="384" r:id="rId12"/>
    <p:sldId id="388" r:id="rId13"/>
    <p:sldId id="389" r:id="rId14"/>
    <p:sldId id="390" r:id="rId15"/>
    <p:sldId id="321" r:id="rId16"/>
    <p:sldId id="351" r:id="rId17"/>
    <p:sldId id="352" r:id="rId18"/>
    <p:sldId id="353" r:id="rId19"/>
    <p:sldId id="355" r:id="rId20"/>
    <p:sldId id="359" r:id="rId21"/>
    <p:sldId id="363" r:id="rId22"/>
    <p:sldId id="369" r:id="rId23"/>
    <p:sldId id="370" r:id="rId24"/>
    <p:sldId id="371" r:id="rId25"/>
    <p:sldId id="3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086" autoAdjust="0"/>
  </p:normalViewPr>
  <p:slideViewPr>
    <p:cSldViewPr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ACE1-98BF-43F7-A29F-8893246CEF0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1264-ECBC-4CB4-BFDC-F5EE13BE4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Рабфаковская</a:t>
            </a:r>
            <a:r>
              <a:rPr lang="ru-RU" baseline="0" dirty="0"/>
              <a:t> улица</a:t>
            </a:r>
            <a:r>
              <a:rPr lang="ru-RU" dirty="0"/>
              <a:t> 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2006г. году из мелкозернистой смеси типа А  и  ПБВ 60 </a:t>
            </a:r>
          </a:p>
          <a:p>
            <a:r>
              <a:rPr lang="ru-RU" baseline="0" dirty="0"/>
              <a:t>(без пластификатора)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Рабфаковская</a:t>
            </a:r>
            <a:r>
              <a:rPr lang="ru-RU" baseline="0" dirty="0"/>
              <a:t> улица </a:t>
            </a:r>
            <a:r>
              <a:rPr lang="ru-RU" dirty="0"/>
              <a:t>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2006г. году из мелкозернистой смеси типа А  и  ПБВ 60 </a:t>
            </a:r>
          </a:p>
          <a:p>
            <a:r>
              <a:rPr lang="ru-RU" baseline="0" dirty="0"/>
              <a:t>(без пластификатора)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Большой проспект Васильевского острова 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2007г. году из мелкозернистой смеси типа А и ПБВ 60 </a:t>
            </a:r>
          </a:p>
          <a:p>
            <a:r>
              <a:rPr lang="ru-RU" baseline="0" dirty="0"/>
              <a:t>(без пластификатора)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Большой проспект Васильевского острова 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2007г. году из мелкозернистой смеси типа А и ПБВ 60 </a:t>
            </a:r>
          </a:p>
          <a:p>
            <a:r>
              <a:rPr lang="ru-RU" baseline="0" dirty="0"/>
              <a:t>(без пластификатора)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Большой проспект Васильевского острова 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2007г. году из мелкозернистой смеси типа А и  БДУ 70/100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Невский</a:t>
            </a:r>
            <a:r>
              <a:rPr lang="ru-RU" baseline="0" dirty="0"/>
              <a:t> проспект </a:t>
            </a:r>
            <a:r>
              <a:rPr lang="ru-RU" dirty="0"/>
              <a:t>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2008г. году из мелкозернистой смеси типа А  и  ПБВ 60 </a:t>
            </a:r>
          </a:p>
          <a:p>
            <a:r>
              <a:rPr lang="ru-RU" baseline="0" dirty="0"/>
              <a:t>(с пластификатором)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Невский</a:t>
            </a:r>
            <a:r>
              <a:rPr lang="ru-RU" baseline="0" dirty="0"/>
              <a:t> проспект </a:t>
            </a:r>
            <a:r>
              <a:rPr lang="ru-RU" dirty="0"/>
              <a:t>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2008г. году из мелкозернистой смеси типа А  и  ПБВ 60 </a:t>
            </a:r>
          </a:p>
          <a:p>
            <a:r>
              <a:rPr lang="ru-RU" baseline="0" dirty="0"/>
              <a:t>(с пластификатором)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Невский</a:t>
            </a:r>
            <a:r>
              <a:rPr lang="ru-RU" baseline="0" dirty="0"/>
              <a:t> проспект </a:t>
            </a:r>
            <a:r>
              <a:rPr lang="ru-RU" dirty="0"/>
              <a:t>по состоянию на 18.11.2011г.</a:t>
            </a:r>
          </a:p>
          <a:p>
            <a:r>
              <a:rPr lang="ru-RU" dirty="0"/>
              <a:t>Асфальтобетонное</a:t>
            </a:r>
            <a:r>
              <a:rPr lang="ru-RU" baseline="0" dirty="0"/>
              <a:t> покрытие устроено в 2008г. году из мелкозернистой смеси типа А  и  ПБВ 60 </a:t>
            </a:r>
          </a:p>
          <a:p>
            <a:r>
              <a:rPr lang="ru-RU" baseline="0" dirty="0"/>
              <a:t>(с пластификатором)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1264-ECBC-4CB4-BFDC-F5EE13BE4C7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500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О целях модификации </a:t>
            </a:r>
            <a:br>
              <a:rPr lang="ru-RU" sz="3600" b="1" dirty="0"/>
            </a:br>
            <a:r>
              <a:rPr lang="ru-RU" sz="3600" b="1" dirty="0"/>
              <a:t>битумов полимерами </a:t>
            </a:r>
            <a:br>
              <a:rPr lang="ru-RU" sz="3600" b="1" dirty="0"/>
            </a:br>
            <a:r>
              <a:rPr lang="ru-RU" sz="3600" b="1" dirty="0"/>
              <a:t>и нормативных требованиях </a:t>
            </a:r>
            <a:br>
              <a:rPr lang="ru-RU" sz="3600" b="1" dirty="0"/>
            </a:br>
            <a:r>
              <a:rPr lang="ru-RU" sz="3600" b="1" dirty="0"/>
              <a:t>к полимерно-битумным вяжущим </a:t>
            </a:r>
            <a:br>
              <a:rPr lang="ru-RU" sz="3600" b="1" dirty="0"/>
            </a:br>
            <a:r>
              <a:rPr lang="ru-RU" sz="3600" b="1" dirty="0"/>
              <a:t>на основе полимера типа СБС, </a:t>
            </a:r>
            <a:br>
              <a:rPr lang="ru-RU" sz="3600" b="1" dirty="0"/>
            </a:br>
            <a:r>
              <a:rPr lang="ru-RU" sz="3600" b="1" dirty="0"/>
              <a:t>как гаранте эксплуатационной надежности дорожных покрытий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571876"/>
            <a:ext cx="6000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/>
          </a:p>
          <a:p>
            <a:r>
              <a:rPr lang="ru-RU" sz="3200" b="1" dirty="0"/>
              <a:t>   </a:t>
            </a:r>
          </a:p>
          <a:p>
            <a:r>
              <a:rPr lang="ru-RU" sz="3200" b="1" dirty="0"/>
              <a:t> </a:t>
            </a:r>
          </a:p>
          <a:p>
            <a:r>
              <a:rPr lang="ru-RU" sz="3200" b="1" dirty="0"/>
              <a:t>    Худякова Татьяна Сергеевна</a:t>
            </a:r>
          </a:p>
          <a:p>
            <a:pPr algn="ctr"/>
            <a:r>
              <a:rPr lang="ru-RU" sz="3200" b="1" dirty="0"/>
              <a:t>ООО «Испытательный центр «ДОРСЕРВИС</a:t>
            </a:r>
            <a:r>
              <a:rPr lang="ru-RU" b="1" dirty="0"/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ФОТО 2011г\Фото покрытий в СПб от 18.11.11г\226CANON\IMG_4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Результаты испытаний ПБВ-60  (с пластификатором), использованного при устройстве верхнего слоя дорожного покрытия на Невском проспекте в 2008г.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285863"/>
          <a:ext cx="8072493" cy="5358755"/>
        </p:xfrm>
        <a:graphic>
          <a:graphicData uri="http://schemas.openxmlformats.org/drawingml/2006/table">
            <a:tbl>
              <a:tblPr/>
              <a:tblGrid>
                <a:gridCol w="321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3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Норма по ГОСТ 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52 056-2003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для марки ПБВ 60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для ПБВ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пробе от: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08.08.08г.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16.08.08г.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Глубина проникания иглы, при:</a:t>
                      </a:r>
                      <a:r>
                        <a:rPr lang="ru-RU" sz="1400" b="1" baseline="0" dirty="0"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0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менее 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менее 32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Растяжимость, см,  при:                     </a:t>
                      </a:r>
                      <a:r>
                        <a:rPr lang="ru-RU" sz="1400" b="1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                                                               0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11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размягчения,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ниже 54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хрупкости,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выше -20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Ниже -35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Ниже -35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Эластичность, %, при:                           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                              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более 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вспышки,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Сцепление с мрамором или песком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Выдерживает по контрольному образцу №2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Выдерживает с мрамором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Однородность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Кинематическая вязкость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при 135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С, 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сСт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1 977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2 195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31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испытания по методике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ASTM D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1754: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размягчения,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Глубина проникания иглы при 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мм 10</a:t>
                      </a:r>
                      <a:r>
                        <a:rPr lang="ru-RU" sz="1400" b="1" baseline="30000" dirty="0"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Растяжимость при 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С, см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D:\ФОТО 2011г\Фото покрытий в СПб от 18.11.11г\226CANON\IMG_44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ФОТО 2011г\Фото покрытий в СПб от 18.11.11г\226CANON\IMG_4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D:\ФОТО 2011г\Фото покрытий в СПб от 18.11.11г\226CANON\IMG_44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Показатели  физико-механических   свойств    дорожного   битума </a:t>
            </a:r>
            <a:r>
              <a:rPr lang="ru-RU" sz="2200" b="1" u="sng" dirty="0"/>
              <a:t>разных марок </a:t>
            </a:r>
            <a:r>
              <a:rPr lang="ru-RU" sz="2200" b="1" dirty="0"/>
              <a:t>после прогрева в тонкой пленке по методике </a:t>
            </a:r>
            <a:br>
              <a:rPr lang="ru-RU" sz="2200" b="1" dirty="0"/>
            </a:br>
            <a:r>
              <a:rPr lang="en-US" sz="2200" b="1" dirty="0"/>
              <a:t>ASTM D</a:t>
            </a:r>
            <a:r>
              <a:rPr lang="ru-RU" sz="2200" b="1" dirty="0"/>
              <a:t> 1754, обусловливающие его эксплуатационную надежность </a:t>
            </a:r>
            <a:br>
              <a:rPr lang="ru-RU" sz="2200" b="1" dirty="0"/>
            </a:br>
            <a:r>
              <a:rPr lang="ru-RU" sz="2200" b="1" dirty="0"/>
              <a:t>в составе дорожных покрытий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2151"/>
          <a:ext cx="8229600" cy="441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66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Марка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битума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диапазон значений показателей физико-механических свойств битума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прогрева по методике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ASTM D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1754: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 25°С,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0,1мм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Растяжимость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 25°С,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Кинематическая вязкость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 135°С,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сСт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Динамическая вязкость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 60°С,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Па.с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БНД 60/90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÷62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44 ÷ 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÷ &gt;140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504,3 ÷ 1417,2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374 ÷ 1 821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БДУС 70/100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48 ÷ 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47 ÷ 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118 ÷ &gt;140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409,3 ÷ 766,7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 ÷ 420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БДУ 70/100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53 ÷ 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42  ÷ 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&gt;140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558,8 ÷ 922,2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611 ÷ 959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Евро БВ 50/70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56 ÷57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  ÷ 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72 ÷ 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676,4 ÷ 731,6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703 ÷897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БНД 90/130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 ÷ 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63 ÷ 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÷ 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514,3 ÷ 593,7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312 ÷ 427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БНД-У 100/130 «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Битурокс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50 ÷ 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 ÷ 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÷100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396,8 ÷594,1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 ÷ 697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SFS</a:t>
            </a:r>
            <a:r>
              <a:rPr lang="ru-RU" sz="1800" b="1" dirty="0"/>
              <a:t>-</a:t>
            </a:r>
            <a:r>
              <a:rPr lang="en-US" sz="1800" b="1" dirty="0"/>
              <a:t>EN</a:t>
            </a:r>
            <a:r>
              <a:rPr lang="ru-RU" sz="1800" b="1" dirty="0"/>
              <a:t> 14023   ТРЕБОВАНИЯ  </a:t>
            </a:r>
            <a:r>
              <a:rPr lang="ru-RU" sz="1800" b="1" u="sng" dirty="0"/>
              <a:t>ФИНСКИХ НОРМ</a:t>
            </a:r>
            <a:br>
              <a:rPr lang="ru-RU" sz="1800" u="sng" dirty="0"/>
            </a:br>
            <a:r>
              <a:rPr lang="ru-RU" sz="1800" b="1" dirty="0"/>
              <a:t> К КАЧЕСТВУ ПОЛИМЕРНО-БИТУМНЫХ ВЯЖУЩИХ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142984"/>
          <a:ext cx="8215370" cy="4929222"/>
        </p:xfrm>
        <a:graphic>
          <a:graphicData uri="http://schemas.openxmlformats.org/drawingml/2006/table">
            <a:tbl>
              <a:tblPr/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Значения показателей для каучукобитумного вяжущего марки: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КВ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КВ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КВ 85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Класс РМВ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РМВ 75/130-65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РМВ 75/130-70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РМВ 40/100-70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РМВ 40/100-75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Пенетрация при 25°С,  0,1мм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75-130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75-130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Сила</a:t>
                      </a:r>
                      <a:r>
                        <a:rPr lang="ru-RU" sz="16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сопротивления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5°С, Дж/см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10°С,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1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Стойкость к расслаиванию, разница температуры размягчения,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2" marR="43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1" name="Picture 3" descr="G:\2011 год\Агафонов 24-25 ноября 2011г\ОДМ2-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-1785974"/>
            <a:ext cx="7242175" cy="1038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:\2011 год\Агафонов 24-25 ноября 2011г\ОДМ 1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13" y="-1762125"/>
            <a:ext cx="7242175" cy="1038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7129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НАЗНАЧЕНИИ РЕГИОНАЛЬНЫХ НОРМАТИВНЫХ ТРЕБОВАНИЙ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ОВМ, УЧИТЫВАЮЩИХ КЛИМАТИЧЕСКИЕ УСЛОВИЯ ЭКСПЛУАТАЦИИ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ПРИНЯЛИ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•  требования  к  показателю  температура  размягчения ОВМ должны быть не ниже расчетной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температуры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сдвигоустойчивости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асфальтобетонного покрытия для дорог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IV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категорий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и на 2°С выше для дорог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и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категории, мостов и аэродромов, а для ОВМ, применяемых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для поверхностных обработок на 5°С выше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•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требования   к   температуре  хрупкости должны быть не выше температуры хрупкости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наружного воздуха наиболее холодных суток района эксплуатации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СНиП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23.01.99)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с обеспеченностью 0,98 для дорог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категории движения, поверхностных обработок, мостов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и аэродромов и с обеспеченностью 0,92  для дорог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IV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V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категории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 НАЗНАЧЕНИИ РЕГИОНАЛЬНЫХ НОРМАТИВНЫХ ТРЕБОВАНИЙ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ОВМ, УЧИТЫВАЮЩИХ УСЛОВИЯ ДВИЖЕНИЯ, 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ПРИНЯЛИ: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•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нормативные  требования к показателю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эластичности ОВМ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должны быть не ниже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требований к ПБВ соответствующих марок по ГОСТ Р 52056  при 25°С  и  0°С 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дорог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,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IV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и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V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категории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на 5% выше для дорог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категории 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поверхностных обработок;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•  требования   к   показателю   сцепления   ОВМ со щебнем, применяемым для устройства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поверхностных обработок, установлены – «выдерживает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контрольному образцу №1»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1800" b="1" dirty="0"/>
              <a:t>Выдержка из </a:t>
            </a:r>
            <a:r>
              <a:rPr lang="en-US" sz="1800" b="1" dirty="0"/>
              <a:t>EN 14023</a:t>
            </a:r>
            <a:r>
              <a:rPr lang="ru-RU" sz="1800" b="1" dirty="0"/>
              <a:t>:2005 </a:t>
            </a:r>
            <a:br>
              <a:rPr lang="ru-RU" sz="1800" dirty="0"/>
            </a:br>
            <a:r>
              <a:rPr lang="ru-RU" sz="1800" b="1" dirty="0"/>
              <a:t>ТАБЛИЦА   НЕОБХОДИМЫХ   ТРЕБОВАНИЙ   И   КЛАССИФИКАЦИЯ </a:t>
            </a:r>
            <a:br>
              <a:rPr lang="ru-RU" sz="1800" b="1" dirty="0"/>
            </a:br>
            <a:r>
              <a:rPr lang="ru-RU" sz="1800" b="1" dirty="0"/>
              <a:t>ПОЛИМЕР   МОДИФИЦИРОВАННЫХ  БИТУМОВ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1214421"/>
          <a:ext cx="8643994" cy="5365245"/>
        </p:xfrm>
        <a:graphic>
          <a:graphicData uri="http://schemas.openxmlformats.org/drawingml/2006/table">
            <a:tbl>
              <a:tblPr/>
              <a:tblGrid>
                <a:gridCol w="169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9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требования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полимер модифицированных битумов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Консистенция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Пенетрация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при 25°С,  0,1 мм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10-40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25-55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45-80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65-105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Консистенция при повышенной температуре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80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Когезия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EN 13589)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Сила сопротивления,  Дж/см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при скорости растяжения,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низкой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-высокой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5°С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0°С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10°С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7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 воздействию повышенной температуры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RTFOT)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Изменение массы,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0,5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1,0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Остаточная пенетрация,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40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45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Возрастание температуры размягчения,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≤ 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≤ 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≤ 12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характеристики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250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235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220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b="1" dirty="0"/>
            </a:br>
            <a:br>
              <a:rPr lang="ru-RU" sz="1800" b="1" dirty="0"/>
            </a:br>
            <a:r>
              <a:rPr lang="ru-RU" sz="1800" b="1" dirty="0"/>
              <a:t>ВЫДЕРЖКА ИЗ ПРИЛОЖЕНИЯ   А.1  ОДМ 218.3.007-2011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sz="1800" dirty="0"/>
            </a:br>
            <a:r>
              <a:rPr lang="ru-RU" sz="2000" b="1" dirty="0"/>
              <a:t>Региональные технические параметры ОВМ для верхнего слоя покрытия, поверхностных обработок и </a:t>
            </a:r>
            <a:r>
              <a:rPr lang="ru-RU" sz="2000" b="1" dirty="0" err="1"/>
              <a:t>трещинопрерывающих</a:t>
            </a:r>
            <a:r>
              <a:rPr lang="ru-RU" sz="2000" b="1" dirty="0"/>
              <a:t> прослоек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1" y="1643051"/>
          <a:ext cx="7858180" cy="4992808"/>
        </p:xfrm>
        <a:graphic>
          <a:graphicData uri="http://schemas.openxmlformats.org/drawingml/2006/table">
            <a:tbl>
              <a:tblPr/>
              <a:tblGrid>
                <a:gridCol w="248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Республика край, область, пункт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 по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Фраасу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°С,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 выше, обеспеченностью: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по Кольцу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 Шару, °С,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 ниже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0,98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дороги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категории, поверхностные обработки, мосты, аэродромы,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трещинопрерывающие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прослойки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дороги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категорий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Наканно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-59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-57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Ванавара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Эвенкинский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АО)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-57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Владивосток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-27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Великие Луки (Псковская область)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Южно-Сахалинск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Джалинда Республика Саха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-62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-59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Санкт-Петербург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Москва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2869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ОРИЕНТИРОВОЧНЫЕ СОСТАВЫ  ОВМ  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ОСНОВЕ БИТУМА МАРКИ БНД 60/90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1071545"/>
          <a:ext cx="8143936" cy="5507790"/>
        </p:xfrm>
        <a:graphic>
          <a:graphicData uri="http://schemas.openxmlformats.org/drawingml/2006/table">
            <a:tbl>
              <a:tblPr/>
              <a:tblGrid>
                <a:gridCol w="203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5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Город-представитель региона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Состав ОВМ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полимер марки ДСТ-30-01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пластификатор марки И-40А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ПАВ марки Т-1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Для верхних слоев покрытий дорог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категорий: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Дербент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Ставрополь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Красноярск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Якутск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Для верхних слоев покрытий дорог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категорий: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Дербент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Ставрополь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Красноярск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Якутск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28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Для поверхностных обработок: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Дербент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Ставрополь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Красноярск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Якутск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68" marR="4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>ПОЧЕМУ  НЕЛЬЗЯ  ПРИМЕНЯТЬ  ПЛАСТИФИКАТОРЫ,</a:t>
            </a:r>
            <a:br>
              <a:rPr lang="ru-RU" sz="1800" b="1" dirty="0"/>
            </a:br>
            <a:r>
              <a:rPr lang="ru-RU" sz="1800" b="1"/>
              <a:t> ОСОБЕННО  </a:t>
            </a:r>
            <a:r>
              <a:rPr lang="ru-RU" sz="1800" b="1" dirty="0"/>
              <a:t>ИНДУСТРИАЛЬНОЕ  МАСЛО,  </a:t>
            </a:r>
            <a:br>
              <a:rPr lang="ru-RU" sz="1800" b="1" dirty="0"/>
            </a:br>
            <a:r>
              <a:rPr lang="ru-RU" sz="1800" b="1" dirty="0"/>
              <a:t>В  СОСТАВЕ  ПОЛИМЕРНО-БИТУМНОГО  ВЯЖУЩЕГО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14282" y="1357298"/>
            <a:ext cx="86439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750099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</a:rPr>
              <a:t>• дорожные   битумы,  производимые  на  нефтеперерабатывающих заводах России, характеризуются нестабильностью качества (в отличие от зарубежных     аналогов), зачастую низкой    вязкостью, что является причиной сдвиговых    деформаций дорожных    асфальтобетонов.  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Нефтяные фракции любого химического состава, являясь инородными по отношению к соединениям, входящим в состав товарного дорожного битума, нарушают его коллоидную  структуру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</a:rPr>
              <a:t>• индустриальное    масло   состоит   из    низко полярных   соединений,   что обусловлено  технологией его  получения,  вследствие чего растворяющая способность этого вида масла      по    отношению     к  полярным   ароматическим    соединениям (к   которым   относятся и нефтяные битумы)  минимальна.  Введение  индустриального масла  приводит к разбалансировке  внутренних   связей   в    структуре битума,   а  в   последующем к  выпотеванию   (</a:t>
            </a:r>
            <a:r>
              <a:rPr lang="ru-RU" sz="1600" dirty="0" err="1">
                <a:latin typeface="Arial" pitchFamily="34" charset="0"/>
                <a:ea typeface="Times New Roman" pitchFamily="18" charset="0"/>
              </a:rPr>
              <a:t>синерезису</a:t>
            </a:r>
            <a:r>
              <a:rPr lang="ru-RU" sz="1600" dirty="0">
                <a:latin typeface="Arial" pitchFamily="34" charset="0"/>
                <a:ea typeface="Times New Roman" pitchFamily="18" charset="0"/>
              </a:rPr>
              <a:t>) масляных компонентов из  асфальтобетона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</a:rPr>
              <a:t>• индустриальное  масло является товарным продуктом </a:t>
            </a:r>
            <a:r>
              <a:rPr lang="ru-RU" sz="1600" dirty="0" err="1">
                <a:latin typeface="Arial" pitchFamily="34" charset="0"/>
                <a:ea typeface="Times New Roman" pitchFamily="18" charset="0"/>
              </a:rPr>
              <a:t>нефтепераработки</a:t>
            </a:r>
            <a:r>
              <a:rPr lang="ru-RU" sz="1600" dirty="0">
                <a:latin typeface="Arial" pitchFamily="34" charset="0"/>
                <a:ea typeface="Times New Roman" pitchFamily="18" charset="0"/>
              </a:rPr>
              <a:t>, включающим   в свой состав различные присадки, обеспечивающие эксплуатационную надежность масла при  использовании  его по прямому назначению. Целесообразность присутствия этих присадок в ПБВ  для улучшения эксплуатационных характеристик не доказана, в то время как приводит к повышению стоимости ПБВ </a:t>
            </a:r>
            <a:endParaRPr lang="ru-RU" sz="1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1800" b="1" dirty="0"/>
              <a:t>ВЫВОДЫ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928670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Соответствие качества вяжущего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полимерно-битумного на основе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полимера типа СБС требованиям ГОСТ Р 52056- 2003,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  является      гарантией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обеспечения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высокой эксплуатационной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надежности асфальтобетонных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полимерасфальтобетонных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покрытий.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dirty="0">
              <a:latin typeface="Arial" pitchFamily="34" charset="0"/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2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Технические требования ГОСТ Р 52056-2003 «Вяжущие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полимерно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битумные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дорожные на основе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блоксополимеров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типа стирол-бутадиен-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стирол. Технические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условия» ориентированы на полимерно-битумное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вяжущее, приготовленное на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основе битума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марки БНД 60/90 с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использованием пластификатора (в частности, индустриального 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масла),что, как показывает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практика, негативно сказывается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долговечности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полимерасфальтобетонных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покрытий.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3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Количество индустриального масла от 3 до 38%, являющегося плохим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растворителем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дорожного битума, рекомендуемое ОДМ 218.3.007-2011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«Нормирование свойств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органических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вяжущих в зависимости от климатических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условий и условий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эксплуатации» в качестве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пластификатора для достижения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низких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значений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температуры хрупкости ПБВ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(до  минус 63°С)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- нонсенс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br>
              <a:rPr lang="ru-RU" sz="1800" b="1" dirty="0"/>
            </a:br>
            <a:r>
              <a:rPr lang="ru-RU" sz="1800" b="1" dirty="0"/>
              <a:t>ВЫВОДЫ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714348" y="357166"/>
            <a:ext cx="807249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4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Регламентирование значения показателя температура хрупкости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Фраасу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ПБВ на  уровне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значения температуры наружного воздуха наиболее холодных суток района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эксплуатации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дорожного покрытия, принятое ОДМ 218.3.007-2011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имеет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технического  и практического обоснования, а также аналогов в мировой практике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5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соответствии с ГОСТ 11507-74 температурой хрупкости считается температура, при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которой на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испытываемом образце появляется первая трещина. В случае ПБВ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разрушение образца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начинается с появления при температурах минус 15 – минус 25°С, близких к температуре хрупкости исходного битума, сетки поверхностных трещин. Принцип оценки температуры хрупкости ПБВ по температуре, при которой наступает разрыв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сплошности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образца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(ниже минус 25°С) не корректен, поскольку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приводит к переоценке работоспособности вяжущего в составе дорожного покрытия.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 startAt="6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качестве основы для приготовления полимерно-битумных вяжущих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разных марок  следует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применять дорожные битумы с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пенетрацией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130-200  и  200-300 и более единиц,  выпуск которых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не представляет технологической  сложности для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отечественных НПЗ. Необходимо централизованно поставить в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опрос перед  отечественными нефтяными компаниями об организации производства и отгрузки   предприятиям дорожной отрасли этой по сути малотоннажной продукции.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643050"/>
            <a:ext cx="7786742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ea typeface="Times New Roman" pitchFamily="18" charset="0"/>
              </a:rPr>
              <a:t>Не являясь панацеей, полимер модифицированные битумы должны найти  достойное применение </a:t>
            </a:r>
          </a:p>
          <a:p>
            <a:pPr algn="ctr"/>
            <a:r>
              <a:rPr lang="ru-RU" sz="4000" b="1" dirty="0">
                <a:latin typeface="Arial" pitchFamily="34" charset="0"/>
                <a:ea typeface="Times New Roman" pitchFamily="18" charset="0"/>
              </a:rPr>
              <a:t>при устройстве </a:t>
            </a:r>
            <a:br>
              <a:rPr lang="ru-RU" sz="4000" b="1" dirty="0">
                <a:latin typeface="Arial" pitchFamily="34" charset="0"/>
                <a:ea typeface="Times New Roman" pitchFamily="18" charset="0"/>
              </a:rPr>
            </a:br>
            <a:r>
              <a:rPr lang="ru-RU" sz="4000" b="1" dirty="0">
                <a:latin typeface="Arial" pitchFamily="34" charset="0"/>
                <a:ea typeface="Times New Roman" pitchFamily="18" charset="0"/>
              </a:rPr>
              <a:t>дорожных покрытий </a:t>
            </a:r>
            <a:br>
              <a:rPr lang="ru-RU" sz="4000" b="1" dirty="0">
                <a:latin typeface="Arial" pitchFamily="34" charset="0"/>
                <a:ea typeface="Times New Roman" pitchFamily="18" charset="0"/>
              </a:rPr>
            </a:br>
            <a:r>
              <a:rPr lang="ru-RU" sz="4000" b="1" dirty="0">
                <a:latin typeface="Arial" pitchFamily="34" charset="0"/>
                <a:ea typeface="Times New Roman" pitchFamily="18" charset="0"/>
              </a:rPr>
              <a:t>в разных регионах России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b="1" dirty="0"/>
            </a:br>
            <a:r>
              <a:rPr lang="ru-RU" sz="2000" b="1" dirty="0"/>
              <a:t>Выдержка из </a:t>
            </a:r>
            <a:r>
              <a:rPr lang="en-US" sz="2000" b="1" dirty="0"/>
              <a:t>EN 14023</a:t>
            </a:r>
            <a:r>
              <a:rPr lang="ru-RU" sz="2000" b="1" dirty="0"/>
              <a:t>:2005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sz="1800" dirty="0"/>
            </a:br>
            <a:r>
              <a:rPr lang="ru-RU" sz="2000" b="1" dirty="0"/>
              <a:t>ТАБЛИЦА  ДОПОЛНИТЕЛЬНЫХ  ТРЕБОВАНИЙ 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500176"/>
          <a:ext cx="8072492" cy="4830805"/>
        </p:xfrm>
        <a:graphic>
          <a:graphicData uri="http://schemas.openxmlformats.org/drawingml/2006/table">
            <a:tbl>
              <a:tblPr/>
              <a:tblGrid>
                <a:gridCol w="300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Значения показателей для</a:t>
                      </a:r>
                      <a:r>
                        <a:rPr lang="ru-RU" sz="16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полимер модифицированных битумов с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пенетрацией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10-40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25-55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45-80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40-100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65-105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хрупкости,°С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-12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25°С,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80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10°С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Интервал пластичности,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85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80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1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Устойчивость к расслаиванию по методу 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13339: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 изменение температуры размягчения,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-изменение пенетрации, 0,1мм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≤19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0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прогрева по методике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12607-1: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размягчения, 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≤ 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25°С, 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Эластичность при 10°С, 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0" marR="4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ГОСТ Р 52056-2003    ТЕХНИЧЕСКИЕ  ТРЕБОВАНИЯ  </a:t>
            </a:r>
            <a:br>
              <a:rPr lang="ru-RU" sz="2000" dirty="0"/>
            </a:br>
            <a:r>
              <a:rPr lang="ru-RU" sz="2000" b="1" dirty="0"/>
              <a:t> К  ПОЛИМЕРНО-БИТУМНЫМ ВЯЖУЩИМ </a:t>
            </a:r>
            <a:br>
              <a:rPr lang="ru-RU" sz="2000" b="1" dirty="0"/>
            </a:br>
            <a:r>
              <a:rPr lang="ru-RU" sz="2000" b="1" dirty="0"/>
              <a:t>НА ОСНОВЕ ПОЛИМЕРА ТИПА СТИРОЛ-БУТАДИЕН-СТИРОЛ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09" y="1000106"/>
          <a:ext cx="7858180" cy="5372799"/>
        </p:xfrm>
        <a:graphic>
          <a:graphicData uri="http://schemas.openxmlformats.org/drawingml/2006/table">
            <a:tbl>
              <a:tblPr/>
              <a:tblGrid>
                <a:gridCol w="261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7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Норма для вяжущего  марки: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300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200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130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ПБВ 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Глубина проникания иглы, 0,1мм, не менее, при:   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25°С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0°С                       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Растяжимость, см, не менее, при температуре:         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25°С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0°С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размягчения по кольцу и шару, °С, не менее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Температура хрупкости по Фраасу,  °С, не выше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Эластичность, %, не менее, при температуре:        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25°С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0°С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прогрева, °С, не более (по абсолютной величине)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вспышки, °С,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ниже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Сцепление с мрамором или песком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Выдерживает по контрольному образцу №2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Однородность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80" marR="4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Результаты испытаний ПБВ-60  </a:t>
            </a:r>
            <a:r>
              <a:rPr lang="ru-RU" sz="1800" b="1" u="sng" dirty="0"/>
              <a:t>(без пластификатора</a:t>
            </a:r>
            <a:r>
              <a:rPr lang="ru-RU" sz="1800" b="1" dirty="0"/>
              <a:t>), использованного </a:t>
            </a:r>
            <a:br>
              <a:rPr lang="ru-RU" sz="1800" b="1" dirty="0"/>
            </a:br>
            <a:r>
              <a:rPr lang="ru-RU" sz="1800" b="1" dirty="0"/>
              <a:t>при устройстве верхнего слоя дорожного покрытия в 2006 и 2007 г.г.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166069"/>
          <a:ext cx="8072493" cy="5329981"/>
        </p:xfrm>
        <a:graphic>
          <a:graphicData uri="http://schemas.openxmlformats.org/drawingml/2006/table">
            <a:tbl>
              <a:tblPr/>
              <a:tblGrid>
                <a:gridCol w="321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Норма по ГОСТ 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52 056-2003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для марки ПБВ 60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Фактические значения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для ПБВ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Глубина проникания иглы, при:</a:t>
                      </a:r>
                      <a:r>
                        <a:rPr lang="ru-RU" sz="1400" b="1" baseline="0" dirty="0"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0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менее 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менее 32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Растяжимость, см,  при:                     </a:t>
                      </a:r>
                      <a:r>
                        <a:rPr lang="ru-RU" sz="1400" b="1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                                                               0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11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размягчения,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ниже 54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хрупкости,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 выше -20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Эластичность, %, при:                           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                              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менее 70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Изменение температуры размягчения после прогрева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более 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вспышки,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ниже 230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Более 300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Сцепление с мрамором или песком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Выдерживает по контрольному образцу №2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Выдерживает с мрамором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Однородность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Однородно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Кинематическая вязкость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при 135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С, 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сСт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1 669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582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51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После испытания по методике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ASTM D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1754: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Температура размягчения,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Глубина проникания иглы при 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мм 10</a:t>
                      </a:r>
                      <a:r>
                        <a:rPr lang="ru-RU" sz="1400" b="1" baseline="30000" dirty="0"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Растяжимость при 25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С, см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ФОТО 2011г\Фото покрытий в СПб от 18.11.11г\226CANON\IMG_44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ФОТО 2011г\Фото покрытий в СПб от 18.11.11г\226CANON\IMG_44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ФОТО 2011г\Фото покрытий в СПб от 18.11.11г\226CANON\IMG_43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214866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ФОТО 2011г\Фото покрытий в СПб от 18.11.11г\226CANON\IMG_4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2032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2608</Words>
  <Application>Microsoft Macintosh PowerPoint</Application>
  <PresentationFormat>Экран (4:3)</PresentationFormat>
  <Paragraphs>774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О целях модификации  битумов полимерами  и нормативных требованиях  к полимерно-битумным вяжущим  на основе полимера типа СБС,  как гаранте эксплуатационной надежности дорожных покрытий</vt:lpstr>
      <vt:lpstr>Выдержка из EN 14023:2005  ТАБЛИЦА   НЕОБХОДИМЫХ   ТРЕБОВАНИЙ   И   КЛАССИФИКАЦИЯ  ПОЛИМЕР   МОДИФИЦИРОВАННЫХ  БИТУМОВ </vt:lpstr>
      <vt:lpstr> Выдержка из EN 14023:2005   ТАБЛИЦА  ДОПОЛНИТЕЛЬНЫХ  ТРЕБОВАНИЙ  </vt:lpstr>
      <vt:lpstr>ГОСТ Р 52056-2003    ТЕХНИЧЕСКИЕ  ТРЕБОВАНИЯ    К  ПОЛИМЕРНО-БИТУМНЫМ ВЯЖУЩИМ  НА ОСНОВЕ ПОЛИМЕРА ТИПА СТИРОЛ-БУТАДИЕН-СТИРОЛ </vt:lpstr>
      <vt:lpstr>Результаты испытаний ПБВ-60  (без пластификатора), использованного  при устройстве верхнего слоя дорожного покрытия в 2006 и 2007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испытаний ПБВ-60  (с пластификатором), использованного при устройстве верхнего слоя дорожного покрытия на Невском проспекте в 2008г.</vt:lpstr>
      <vt:lpstr>Презентация PowerPoint</vt:lpstr>
      <vt:lpstr>Презентация PowerPoint</vt:lpstr>
      <vt:lpstr>Презентация PowerPoint</vt:lpstr>
      <vt:lpstr>  Показатели  физико-механических   свойств    дорожного   битума разных марок после прогрева в тонкой пленке по методике  ASTM D 1754, обусловливающие его эксплуатационную надежность  в составе дорожных покрытий </vt:lpstr>
      <vt:lpstr>SFS-EN 14023   ТРЕБОВАНИЯ  ФИНСКИХ НОРМ  К КАЧЕСТВУ ПОЛИМЕРНО-БИТУМНЫХ ВЯЖУЩИХ </vt:lpstr>
      <vt:lpstr>Презентация PowerPoint</vt:lpstr>
      <vt:lpstr>Презентация PowerPoint</vt:lpstr>
      <vt:lpstr>Презентация PowerPoint</vt:lpstr>
      <vt:lpstr>  ВЫДЕРЖКА ИЗ ПРИЛОЖЕНИЯ   А.1  ОДМ 218.3.007-2011   Региональные технические параметры ОВМ для верхнего слоя покрытия, поверхностных обработок и трещинопрерывающих прослоек </vt:lpstr>
      <vt:lpstr>Презентация PowerPoint</vt:lpstr>
      <vt:lpstr>ПОЧЕМУ  НЕЛЬЗЯ  ПРИМЕНЯТЬ  ПЛАСТИФИКАТОРЫ,  ОСОБЕННО  ИНДУСТРИАЛЬНОЕ  МАСЛО,   В  СОСТАВЕ  ПОЛИМЕРНО-БИТУМНОГО  ВЯЖУЩЕГО </vt:lpstr>
      <vt:lpstr>ВЫВОДЫ</vt:lpstr>
      <vt:lpstr> ВЫВОДЫ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дополнительных требований к качеству дорожных битумов (ГОСТ 22245), применяемых при строительстве, реконструкции и ремонте автомобильных дорог Государственной компании «АВТОДОР» с учетом региональных климатических условий</dc:title>
  <cp:lastModifiedBy>Microsoft Office User</cp:lastModifiedBy>
  <cp:revision>678</cp:revision>
  <dcterms:modified xsi:type="dcterms:W3CDTF">2021-03-04T12:42:52Z</dcterms:modified>
</cp:coreProperties>
</file>